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82" r:id="rId3"/>
    <p:sldId id="283" r:id="rId4"/>
    <p:sldId id="281" r:id="rId5"/>
    <p:sldId id="257" r:id="rId6"/>
    <p:sldId id="273" r:id="rId7"/>
    <p:sldId id="279" r:id="rId8"/>
    <p:sldId id="258" r:id="rId9"/>
    <p:sldId id="267" r:id="rId10"/>
    <p:sldId id="262" r:id="rId11"/>
    <p:sldId id="269" r:id="rId12"/>
    <p:sldId id="280" r:id="rId13"/>
    <p:sldId id="263" r:id="rId14"/>
    <p:sldId id="264" r:id="rId15"/>
    <p:sldId id="276" r:id="rId16"/>
    <p:sldId id="277" r:id="rId17"/>
    <p:sldId id="278" r:id="rId18"/>
    <p:sldId id="271" r:id="rId19"/>
    <p:sldId id="260" r:id="rId20"/>
    <p:sldId id="266" r:id="rId21"/>
    <p:sldId id="261" r:id="rId22"/>
    <p:sldId id="259" r:id="rId23"/>
    <p:sldId id="274" r:id="rId24"/>
    <p:sldId id="275" r:id="rId25"/>
    <p:sldId id="284" r:id="rId26"/>
    <p:sldId id="287" r:id="rId27"/>
    <p:sldId id="288" r:id="rId28"/>
    <p:sldId id="289" r:id="rId29"/>
    <p:sldId id="290" r:id="rId30"/>
    <p:sldId id="285" r:id="rId31"/>
    <p:sldId id="309" r:id="rId32"/>
    <p:sldId id="304" r:id="rId33"/>
    <p:sldId id="310" r:id="rId34"/>
    <p:sldId id="305" r:id="rId35"/>
    <p:sldId id="308" r:id="rId36"/>
    <p:sldId id="306" r:id="rId37"/>
    <p:sldId id="307" r:id="rId38"/>
    <p:sldId id="291" r:id="rId39"/>
    <p:sldId id="292" r:id="rId40"/>
    <p:sldId id="293" r:id="rId41"/>
    <p:sldId id="302" r:id="rId42"/>
    <p:sldId id="294" r:id="rId43"/>
    <p:sldId id="295" r:id="rId44"/>
    <p:sldId id="297" r:id="rId45"/>
    <p:sldId id="298" r:id="rId46"/>
    <p:sldId id="299" r:id="rId47"/>
    <p:sldId id="300" r:id="rId48"/>
    <p:sldId id="286" r:id="rId49"/>
    <p:sldId id="303" r:id="rId50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DFD35-6587-4DD8-9ABA-C17DF727C1FF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9E57-BC5F-4090-96F1-DA240926C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set over d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382000" cy="761999"/>
          </a:xfrm>
        </p:spPr>
        <p:txBody>
          <a:bodyPr>
            <a:noAutofit/>
          </a:bodyPr>
          <a:lstStyle/>
          <a:p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530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2017 Annual Meeting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530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382000" cy="838200"/>
          </a:xfrm>
        </p:spPr>
        <p:txBody>
          <a:bodyPr>
            <a:noAutofit/>
          </a:bodyPr>
          <a:lstStyle/>
          <a:p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Dunlap Lake Property Owners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592763"/>
          </a:xfrm>
        </p:spPr>
        <p:txBody>
          <a:bodyPr>
            <a:normAutofit/>
          </a:bodyPr>
          <a:lstStyle/>
          <a:p>
            <a:pPr lvl="0">
              <a:buSzPct val="110000"/>
            </a:pPr>
            <a:r>
              <a:rPr lang="en-US" sz="2500" dirty="0" smtClean="0"/>
              <a:t>City has and should play a role in protecting and improving value in Dunlap Lake subdivision.</a:t>
            </a:r>
          </a:p>
          <a:p>
            <a:pPr lvl="0">
              <a:buSzPct val="110000"/>
              <a:buNone/>
            </a:pPr>
            <a:endParaRPr lang="en-US" sz="1200" dirty="0" smtClean="0"/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400" dirty="0" smtClean="0"/>
              <a:t>Street Improvements</a:t>
            </a:r>
          </a:p>
          <a:p>
            <a:pPr lvl="2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dirty="0" smtClean="0"/>
              <a:t> The total improvement costs for the various  projects along East Lake Drive total $2,962,460.68.</a:t>
            </a:r>
          </a:p>
          <a:p>
            <a:pPr marL="1828800" lvl="3" indent="-457200">
              <a:lnSpc>
                <a:spcPct val="150000"/>
              </a:lnSpc>
            </a:pPr>
            <a:r>
              <a:rPr lang="en-US" sz="2400" dirty="0" smtClean="0"/>
              <a:t>Phase 1 - $549,661.49</a:t>
            </a:r>
          </a:p>
          <a:p>
            <a:pPr marL="1828800" lvl="3" indent="-457200">
              <a:lnSpc>
                <a:spcPct val="150000"/>
              </a:lnSpc>
            </a:pPr>
            <a:r>
              <a:rPr lang="en-US" sz="2400" dirty="0" smtClean="0"/>
              <a:t>Phase 2A &amp; 2B - $1,443,101.40</a:t>
            </a:r>
          </a:p>
          <a:p>
            <a:pPr marL="1828800" lvl="3" indent="-457200">
              <a:lnSpc>
                <a:spcPct val="150000"/>
              </a:lnSpc>
            </a:pPr>
            <a:r>
              <a:rPr lang="en-US" sz="2400" dirty="0" smtClean="0"/>
              <a:t>Culverts near 612 E. Lake - $71,136.00</a:t>
            </a:r>
          </a:p>
          <a:p>
            <a:pPr marL="1828800" lvl="3" indent="-457200">
              <a:lnSpc>
                <a:spcPct val="150000"/>
              </a:lnSpc>
            </a:pPr>
            <a:r>
              <a:rPr lang="en-US" sz="2400" dirty="0" smtClean="0"/>
              <a:t>Emergency Culvert Replacement - $898,561.79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Content Placeholder 6" descr="East Lake (177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2819400"/>
            <a:ext cx="4876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East Lake Drive</a:t>
            </a:r>
          </a:p>
        </p:txBody>
      </p:sp>
      <p:pic>
        <p:nvPicPr>
          <p:cNvPr id="75779" name="Content Placeholder 5" descr="DSC0040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62400" y="1447800"/>
            <a:ext cx="4876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5943600"/>
          </a:xfrm>
        </p:spPr>
        <p:txBody>
          <a:bodyPr>
            <a:normAutofit/>
          </a:bodyPr>
          <a:lstStyle/>
          <a:p>
            <a:pPr lvl="1">
              <a:buSzPct val="100000"/>
              <a:buFont typeface="Arial" pitchFamily="34" charset="0"/>
              <a:buChar char="•"/>
            </a:pPr>
            <a:r>
              <a:rPr lang="en-US" sz="2500" b="1" u="sng" dirty="0" smtClean="0"/>
              <a:t>Glik Park Improvements</a:t>
            </a:r>
          </a:p>
          <a:p>
            <a:pPr lvl="1">
              <a:buNone/>
            </a:pPr>
            <a:endParaRPr lang="en-US" sz="1100" dirty="0" smtClean="0"/>
          </a:p>
          <a:p>
            <a:pPr marL="1377950" lvl="2" indent="-463550">
              <a:buSzPct val="80000"/>
              <a:buFont typeface="Wingdings" pitchFamily="2" charset="2"/>
              <a:buChar char="v"/>
            </a:pPr>
            <a:r>
              <a:rPr lang="en-US" dirty="0" smtClean="0"/>
              <a:t>The total improvement costs for various park projects to date - $2,113,500</a:t>
            </a:r>
          </a:p>
          <a:p>
            <a:pPr lvl="3"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 Property purchase - $460,000</a:t>
            </a:r>
          </a:p>
          <a:p>
            <a:pPr lvl="3"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Phase I development - $890,000 (road entrance, parking lot, main and secondary trails, restrooms, pavilions, playground, utilities)</a:t>
            </a:r>
          </a:p>
          <a:p>
            <a:pPr lvl="3"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Phase II development - $438,000 (trail extension, lake construction, peninsula/fishing deck, basketball and volleyball courts, utility extensions)</a:t>
            </a:r>
          </a:p>
          <a:p>
            <a:pPr lvl="3"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Phase III development - $125,000 (trail extension to south of upper lake)</a:t>
            </a:r>
          </a:p>
          <a:p>
            <a:pPr lvl="3"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Lower lake walking trail extension - $102,000</a:t>
            </a:r>
          </a:p>
          <a:p>
            <a:pPr lvl="3"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South restroom/pavilion/utility extension - $98,500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4724400"/>
          </a:xfrm>
        </p:spPr>
        <p:txBody>
          <a:bodyPr>
            <a:normAutofit/>
          </a:bodyPr>
          <a:lstStyle/>
          <a:p>
            <a:pPr lvl="1">
              <a:buSzPct val="100000"/>
              <a:buFont typeface="Arial" pitchFamily="34" charset="0"/>
              <a:buChar char="•"/>
            </a:pPr>
            <a:r>
              <a:rPr lang="en-US" sz="2500" b="1" u="sng" dirty="0" smtClean="0"/>
              <a:t>Glik Park Improvements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dirty="0" smtClean="0"/>
              <a:t> Projected final phase $1,275,000  </a:t>
            </a:r>
          </a:p>
          <a:p>
            <a:pPr lvl="4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Programming/restroom/maintenance building - $550,000</a:t>
            </a:r>
          </a:p>
          <a:p>
            <a:pPr lvl="4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Main parking lot - $550,000</a:t>
            </a:r>
          </a:p>
          <a:p>
            <a:pPr lvl="4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Connecting roadway and infrastructure - $175,000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04800"/>
            <a:ext cx="4197096" cy="6217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cwatson\AppData\Local\Microsoft\Windows\Temporary Internet Files\Content.Outlook\OFCTBKQ3\joe glik flagpole and Rotary pavilion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819400"/>
            <a:ext cx="4692315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76200"/>
            <a:ext cx="4663598" cy="6675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0000" b="1" u="sng" dirty="0" smtClean="0"/>
              <a:t>Benefits of City Involvement</a:t>
            </a:r>
            <a:endParaRPr lang="en-US" sz="9600" b="1" dirty="0" smtClean="0"/>
          </a:p>
          <a:p>
            <a:pPr lvl="1">
              <a:lnSpc>
                <a:spcPct val="120000"/>
              </a:lnSpc>
              <a:buSzPct val="80000"/>
              <a:buFont typeface="Wingdings" pitchFamily="2" charset="2"/>
              <a:buChar char="v"/>
            </a:pPr>
            <a:r>
              <a:rPr lang="en-US" sz="9200" dirty="0" smtClean="0"/>
              <a:t>Study the entire storm water management system to include inflow, bank stabilization, regional silt catchment systems, dredging, and outflow.</a:t>
            </a:r>
          </a:p>
          <a:p>
            <a:pPr lvl="1">
              <a:lnSpc>
                <a:spcPct val="120000"/>
              </a:lnSpc>
              <a:buSzPct val="80000"/>
              <a:buFont typeface="Wingdings" pitchFamily="2" charset="2"/>
              <a:buChar char="v"/>
            </a:pPr>
            <a:r>
              <a:rPr lang="en-US" sz="9200" dirty="0" smtClean="0"/>
              <a:t>Manage the projects with support of city’s professional engineering staff.</a:t>
            </a:r>
          </a:p>
          <a:p>
            <a:pPr lvl="2">
              <a:lnSpc>
                <a:spcPct val="120000"/>
              </a:lnSpc>
              <a:buSzPct val="80000"/>
              <a:buFont typeface="Courier New" pitchFamily="49" charset="0"/>
              <a:buChar char="o"/>
            </a:pPr>
            <a:r>
              <a:rPr lang="en-US" sz="9200" dirty="0" smtClean="0"/>
              <a:t>Construction documents</a:t>
            </a:r>
          </a:p>
          <a:p>
            <a:pPr lvl="2">
              <a:lnSpc>
                <a:spcPct val="120000"/>
              </a:lnSpc>
              <a:buSzPct val="80000"/>
              <a:buFont typeface="Courier New" pitchFamily="49" charset="0"/>
              <a:buChar char="o"/>
            </a:pPr>
            <a:r>
              <a:rPr lang="en-US" sz="9200" dirty="0" smtClean="0"/>
              <a:t>Bid review</a:t>
            </a:r>
          </a:p>
          <a:p>
            <a:pPr lvl="2">
              <a:lnSpc>
                <a:spcPct val="120000"/>
              </a:lnSpc>
              <a:buSzPct val="80000"/>
              <a:buFont typeface="Courier New" pitchFamily="49" charset="0"/>
              <a:buChar char="o"/>
            </a:pPr>
            <a:r>
              <a:rPr lang="en-US" sz="9200" dirty="0" smtClean="0"/>
              <a:t>Value engineering</a:t>
            </a:r>
          </a:p>
          <a:p>
            <a:pPr lvl="1">
              <a:lnSpc>
                <a:spcPct val="120000"/>
              </a:lnSpc>
              <a:buSzPct val="80000"/>
              <a:buFont typeface="Wingdings" pitchFamily="2" charset="2"/>
              <a:buChar char="v"/>
            </a:pPr>
            <a:r>
              <a:rPr lang="en-US" sz="9200" dirty="0" smtClean="0"/>
              <a:t>Financial benefits</a:t>
            </a:r>
          </a:p>
          <a:p>
            <a:pPr lvl="2">
              <a:lnSpc>
                <a:spcPct val="120000"/>
              </a:lnSpc>
              <a:buSzPct val="80000"/>
              <a:buFont typeface="Courier New" pitchFamily="49" charset="0"/>
              <a:buChar char="o"/>
            </a:pPr>
            <a:r>
              <a:rPr lang="en-US" sz="9200" dirty="0" smtClean="0"/>
              <a:t>Grant application partnerships</a:t>
            </a:r>
          </a:p>
          <a:p>
            <a:pPr lvl="2">
              <a:lnSpc>
                <a:spcPct val="120000"/>
              </a:lnSpc>
              <a:buSzPct val="80000"/>
              <a:buFont typeface="Courier New" pitchFamily="49" charset="0"/>
              <a:buChar char="o"/>
            </a:pPr>
            <a:r>
              <a:rPr lang="en-US" sz="9200" dirty="0" smtClean="0"/>
              <a:t>Cash upfront to reduce overall borrowing</a:t>
            </a:r>
          </a:p>
          <a:p>
            <a:pPr lvl="2">
              <a:lnSpc>
                <a:spcPct val="120000"/>
              </a:lnSpc>
              <a:buSzPct val="80000"/>
              <a:buFont typeface="Courier New" pitchFamily="49" charset="0"/>
              <a:buChar char="o"/>
            </a:pPr>
            <a:r>
              <a:rPr lang="en-US" sz="9200" dirty="0" smtClean="0"/>
              <a:t>Timely borrowing </a:t>
            </a:r>
          </a:p>
          <a:p>
            <a:pPr lvl="3">
              <a:lnSpc>
                <a:spcPct val="120000"/>
              </a:lnSpc>
              <a:buSzPct val="80000"/>
              <a:buNone/>
            </a:pPr>
            <a:r>
              <a:rPr lang="en-US" sz="9200" dirty="0" smtClean="0"/>
              <a:t>- Determine the amount of bond after bids and minimizing interest costs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67EB89F-F313-4715-B032-2EBE24BF8571" descr="C67EB89F-F313-4715-B032-2EBE24BF85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3989" y="457199"/>
            <a:ext cx="7814212" cy="5212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33600" y="61238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 smtClean="0"/>
              <a:t>Courtesy of Matt Miller/SmashHousephotography.com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/>
          </a:bodyPr>
          <a:lstStyle/>
          <a:p>
            <a:r>
              <a:rPr lang="en-US" sz="2500" dirty="0"/>
              <a:t>75% of the property owners vote in favor of SSA</a:t>
            </a:r>
          </a:p>
          <a:p>
            <a:pPr>
              <a:buNone/>
            </a:pPr>
            <a:endParaRPr lang="en-US" sz="1200" dirty="0"/>
          </a:p>
          <a:p>
            <a:r>
              <a:rPr lang="en-US" sz="2500" dirty="0"/>
              <a:t>City Council votes to establish </a:t>
            </a:r>
            <a:r>
              <a:rPr lang="en-US" sz="2500" dirty="0" smtClean="0"/>
              <a:t>SSA</a:t>
            </a:r>
            <a:r>
              <a:rPr lang="en-US" sz="2500" dirty="0"/>
              <a:t> </a:t>
            </a:r>
            <a:endParaRPr lang="en-US" sz="2500" dirty="0" smtClean="0"/>
          </a:p>
          <a:p>
            <a:pPr>
              <a:buNone/>
            </a:pPr>
            <a:endParaRPr lang="en-US" sz="1200" dirty="0"/>
          </a:p>
          <a:p>
            <a:r>
              <a:rPr lang="en-US" sz="2500" dirty="0"/>
              <a:t>City Council votes </a:t>
            </a:r>
            <a:r>
              <a:rPr lang="en-US" sz="2500" dirty="0" smtClean="0"/>
              <a:t>to: </a:t>
            </a:r>
            <a:endParaRPr lang="en-US" sz="2500" dirty="0"/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500" dirty="0"/>
              <a:t>Study the </a:t>
            </a:r>
            <a:r>
              <a:rPr lang="en-US" sz="2500" dirty="0" smtClean="0"/>
              <a:t>watershed</a:t>
            </a: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500" dirty="0" smtClean="0"/>
              <a:t>Engineer </a:t>
            </a:r>
            <a:r>
              <a:rPr lang="en-US" sz="2500" dirty="0"/>
              <a:t>the dredging project</a:t>
            </a: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500" dirty="0"/>
              <a:t>Invest $200,000</a:t>
            </a: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500" dirty="0"/>
              <a:t>Allocate $100,000 for 2 years after engineering</a:t>
            </a:r>
          </a:p>
          <a:p>
            <a:pPr lvl="1">
              <a:buSzPct val="90000"/>
              <a:buNone/>
            </a:pPr>
            <a:r>
              <a:rPr lang="en-US" sz="2500" dirty="0" smtClean="0"/>
              <a:t>     ($</a:t>
            </a:r>
            <a:r>
              <a:rPr lang="en-US" sz="2500" dirty="0"/>
              <a:t>400,000 total City </a:t>
            </a:r>
            <a:r>
              <a:rPr lang="en-US" sz="2500" dirty="0" smtClean="0"/>
              <a:t>investment)</a:t>
            </a:r>
          </a:p>
          <a:p>
            <a:pPr lvl="1">
              <a:buNone/>
            </a:pPr>
            <a:endParaRPr lang="en-US" sz="1200" dirty="0" smtClean="0"/>
          </a:p>
          <a:p>
            <a:pPr marL="225425" lvl="1" indent="-225425">
              <a:buFont typeface="Arial" pitchFamily="34" charset="0"/>
              <a:buChar char="•"/>
            </a:pPr>
            <a:r>
              <a:rPr lang="en-US" sz="2500" dirty="0"/>
              <a:t>City and County pursue grant funding for $600,000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  AGENDA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0" y="1600200"/>
            <a:ext cx="5105400" cy="4525963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Call to Order &amp; Welcome</a:t>
            </a:r>
          </a:p>
          <a:p>
            <a:pPr lvl="0"/>
            <a:r>
              <a:rPr lang="en-US" sz="2200" dirty="0" smtClean="0"/>
              <a:t>Special Presentation </a:t>
            </a:r>
          </a:p>
          <a:p>
            <a:pPr lvl="1"/>
            <a:r>
              <a:rPr lang="en-US" sz="2200" dirty="0" smtClean="0"/>
              <a:t>Mayor Hal Patton</a:t>
            </a:r>
          </a:p>
          <a:p>
            <a:pPr lvl="0"/>
            <a:r>
              <a:rPr lang="en-US" sz="2200" dirty="0" smtClean="0"/>
              <a:t>Petition to exit DLPOA/Request to Join</a:t>
            </a:r>
          </a:p>
          <a:p>
            <a:pPr lvl="0"/>
            <a:r>
              <a:rPr lang="en-US" sz="2200" dirty="0" smtClean="0"/>
              <a:t>Board Introductions</a:t>
            </a:r>
          </a:p>
          <a:p>
            <a:pPr lvl="0"/>
            <a:r>
              <a:rPr lang="en-US" sz="2200" dirty="0" smtClean="0"/>
              <a:t>New Candidate Introductions &amp; Election</a:t>
            </a:r>
          </a:p>
          <a:p>
            <a:pPr lvl="0"/>
            <a:r>
              <a:rPr lang="en-US" sz="2200" dirty="0" smtClean="0"/>
              <a:t>2016 Financial Report </a:t>
            </a:r>
          </a:p>
          <a:p>
            <a:pPr lvl="1"/>
            <a:r>
              <a:rPr lang="en-US" sz="2200" dirty="0" smtClean="0"/>
              <a:t>Proposed FY 2017 Budget</a:t>
            </a:r>
          </a:p>
          <a:p>
            <a:pPr lvl="0"/>
            <a:r>
              <a:rPr lang="en-US" sz="2200" dirty="0" smtClean="0"/>
              <a:t>Committee Reports </a:t>
            </a:r>
          </a:p>
          <a:p>
            <a:pPr lvl="0"/>
            <a:r>
              <a:rPr lang="en-US" sz="2200" dirty="0" smtClean="0"/>
              <a:t>Election Results</a:t>
            </a:r>
          </a:p>
          <a:p>
            <a:pPr lvl="0"/>
            <a:r>
              <a:rPr lang="en-US" sz="2200" dirty="0" smtClean="0"/>
              <a:t>New Business</a:t>
            </a:r>
            <a:endParaRPr lang="en-US" sz="2200" dirty="0"/>
          </a:p>
        </p:txBody>
      </p:sp>
      <p:pic>
        <p:nvPicPr>
          <p:cNvPr id="6" name="Picture 5" descr="Color dunlapl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4" y="457200"/>
            <a:ext cx="3111876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657600"/>
          </a:xfrm>
        </p:spPr>
        <p:txBody>
          <a:bodyPr>
            <a:normAutofit/>
          </a:bodyPr>
          <a:lstStyle/>
          <a:p>
            <a:pPr lvl="0">
              <a:buSzPct val="110000"/>
            </a:pPr>
            <a:r>
              <a:rPr lang="en-US" sz="2500" b="1" u="sng" dirty="0" smtClean="0"/>
              <a:t>$</a:t>
            </a:r>
            <a:r>
              <a:rPr lang="en-US" sz="2500" b="1" u="sng" dirty="0"/>
              <a:t>15,000 Buy-Out of </a:t>
            </a:r>
            <a:r>
              <a:rPr lang="en-US" sz="2500" b="1" u="sng" dirty="0" smtClean="0"/>
              <a:t>SSA</a:t>
            </a:r>
          </a:p>
          <a:p>
            <a:pPr lvl="0">
              <a:buSzPct val="110000"/>
              <a:buNone/>
            </a:pPr>
            <a:endParaRPr lang="en-US" sz="1200" u="sng" dirty="0"/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400" dirty="0"/>
              <a:t>Upfront payment (Buy-Out) allows the DLPOA to borrow less money and lowers interest costs.</a:t>
            </a: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400" dirty="0"/>
              <a:t>Homeowners are not adding to their tax bill </a:t>
            </a:r>
          </a:p>
          <a:p>
            <a:pPr lvl="3">
              <a:buSzPct val="80000"/>
              <a:buFont typeface="Courier New" pitchFamily="49" charset="0"/>
              <a:buChar char="o"/>
            </a:pPr>
            <a:r>
              <a:rPr lang="en-US" sz="2400" dirty="0"/>
              <a:t>Can use this as a positive during home sale (no property tax burden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05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500" dirty="0"/>
              <a:t>$15,000 buyout ($7,500 in 2017 and $7,500 in 2018)</a:t>
            </a:r>
          </a:p>
          <a:p>
            <a:pPr lvl="0">
              <a:lnSpc>
                <a:spcPct val="150000"/>
              </a:lnSpc>
            </a:pPr>
            <a:r>
              <a:rPr lang="en-US" sz="2500" dirty="0"/>
              <a:t>166 paying over $1,000/year</a:t>
            </a:r>
          </a:p>
          <a:p>
            <a:pPr lvl="0">
              <a:lnSpc>
                <a:spcPct val="150000"/>
              </a:lnSpc>
            </a:pPr>
            <a:r>
              <a:rPr lang="en-US" sz="2500" dirty="0"/>
              <a:t>75 agree to $15,000 = $1,125,000</a:t>
            </a:r>
            <a:br>
              <a:rPr lang="en-US" sz="2500" dirty="0"/>
            </a:br>
            <a:r>
              <a:rPr lang="en-US" sz="2500" dirty="0"/>
              <a:t>(currently top 75 would cut off at $1,300 or $26,000+)</a:t>
            </a:r>
          </a:p>
          <a:p>
            <a:pPr lvl="0">
              <a:lnSpc>
                <a:spcPct val="150000"/>
              </a:lnSpc>
            </a:pPr>
            <a:r>
              <a:rPr lang="en-US" sz="2500" dirty="0" smtClean="0"/>
              <a:t>Every </a:t>
            </a:r>
            <a:r>
              <a:rPr lang="en-US" sz="2500" dirty="0"/>
              <a:t>million dollars not borrowed </a:t>
            </a:r>
            <a:r>
              <a:rPr lang="en-US" sz="2500" dirty="0" smtClean="0"/>
              <a:t>equals $467,000 less in interest payments over a 20-year </a:t>
            </a:r>
            <a:r>
              <a:rPr lang="en-US" sz="2500" dirty="0"/>
              <a:t>bond at 4.0</a:t>
            </a:r>
            <a:r>
              <a:rPr lang="en-US" sz="2500" dirty="0" smtClean="0"/>
              <a:t>%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Sample Ballot</a:t>
            </a:r>
            <a:br>
              <a:rPr lang="en-US" sz="2800" dirty="0" smtClean="0"/>
            </a:br>
            <a:r>
              <a:rPr lang="en-US" sz="2800" u="sng" dirty="0"/>
              <a:t>Dunlap Lake Dredging &amp; Sustainability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3100" dirty="0" smtClean="0"/>
              <a:t>No </a:t>
            </a:r>
            <a:r>
              <a:rPr lang="en-US" sz="3100" dirty="0"/>
              <a:t>– I am against the dredging project as proposed</a:t>
            </a:r>
          </a:p>
          <a:p>
            <a:pPr>
              <a:buNone/>
            </a:pPr>
            <a:r>
              <a:rPr lang="en-US" sz="3100" dirty="0"/>
              <a:t> </a:t>
            </a:r>
          </a:p>
          <a:p>
            <a:pPr>
              <a:buNone/>
            </a:pPr>
            <a:r>
              <a:rPr lang="en-US" sz="3100" dirty="0"/>
              <a:t>	</a:t>
            </a:r>
            <a:r>
              <a:rPr lang="en-US" sz="3100" dirty="0" smtClean="0"/>
              <a:t> Yes </a:t>
            </a:r>
            <a:r>
              <a:rPr lang="en-US" sz="3100" dirty="0"/>
              <a:t>– I am for the dredging project as proposed</a:t>
            </a:r>
          </a:p>
          <a:p>
            <a:pPr>
              <a:buNone/>
            </a:pPr>
            <a:r>
              <a:rPr lang="en-US" sz="3100" dirty="0"/>
              <a:t> </a:t>
            </a:r>
          </a:p>
          <a:p>
            <a:pPr marL="914400" indent="0">
              <a:buNone/>
            </a:pPr>
            <a:r>
              <a:rPr lang="en-US" sz="3100" dirty="0" smtClean="0"/>
              <a:t>My </a:t>
            </a:r>
            <a:r>
              <a:rPr lang="en-US" sz="3100" dirty="0"/>
              <a:t>preferred method of payment is an SSA based on home </a:t>
            </a:r>
            <a:r>
              <a:rPr lang="en-US" sz="3100" dirty="0" smtClean="0"/>
              <a:t>assessment</a:t>
            </a:r>
          </a:p>
          <a:p>
            <a:pPr marL="914400" indent="0">
              <a:buNone/>
            </a:pPr>
            <a:endParaRPr lang="en-US" sz="3100" dirty="0"/>
          </a:p>
          <a:p>
            <a:pPr>
              <a:buNone/>
            </a:pPr>
            <a:r>
              <a:rPr lang="en-US" sz="3100" dirty="0"/>
              <a:t>		My preferred method of payment is a lump sum of </a:t>
            </a:r>
            <a:r>
              <a:rPr lang="en-US" sz="3100" dirty="0" smtClean="0"/>
              <a:t>	$</a:t>
            </a:r>
            <a:r>
              <a:rPr lang="en-US" sz="3100" dirty="0"/>
              <a:t>15,000 and not be a part of the SSA</a:t>
            </a:r>
          </a:p>
          <a:p>
            <a:pPr>
              <a:buNone/>
            </a:pPr>
            <a:r>
              <a:rPr lang="en-US" b="1" dirty="0"/>
              <a:t>  </a:t>
            </a:r>
            <a:endParaRPr lang="en-US" b="1" dirty="0" smtClean="0"/>
          </a:p>
          <a:p>
            <a:pPr>
              <a:buNone/>
            </a:pPr>
            <a:endParaRPr lang="en-US" sz="2600" dirty="0"/>
          </a:p>
          <a:p>
            <a:pPr marL="463550" indent="-463550">
              <a:buNone/>
            </a:pPr>
            <a:r>
              <a:rPr lang="en-US" sz="9400" b="1" baseline="-25000" dirty="0"/>
              <a:t>*</a:t>
            </a:r>
            <a:r>
              <a:rPr lang="en-US" sz="3400" b="1" dirty="0"/>
              <a:t>   Please provide your address so the proper SSA boundary </a:t>
            </a:r>
            <a:r>
              <a:rPr lang="en-US" sz="3400" b="1" dirty="0" smtClean="0"/>
              <a:t>  can </a:t>
            </a:r>
            <a:r>
              <a:rPr lang="en-US" sz="3400" b="1" dirty="0"/>
              <a:t>be drawn</a:t>
            </a:r>
            <a:r>
              <a:rPr lang="en-US" sz="3400" b="1" dirty="0" smtClean="0"/>
              <a:t>.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304800" cy="2286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667000"/>
            <a:ext cx="304800" cy="2286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3352800"/>
            <a:ext cx="304800" cy="2286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4267200"/>
            <a:ext cx="304800" cy="2286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9" name="Picture 5" descr="C:\Users\cwatson\Desktop\Afl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371600"/>
            <a:ext cx="4337093" cy="512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7" y="106680"/>
            <a:ext cx="4719633" cy="6675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59934"/>
            <a:ext cx="9144000" cy="562253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  <a:gs pos="50000">
                <a:schemeClr val="accent1"/>
              </a:gs>
            </a:gsLst>
            <a:lin ang="156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8382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Dunlap Lake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Business Meeting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3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DLPOA President Alan Ortbals</a:t>
            </a:r>
            <a:endParaRPr lang="en-US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0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Petition to exit/Request to join DLPOA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5586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Any change to the boundaries would take serious evaluation, input from attorney, and a vote of the full membership.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0200" y="1891606"/>
            <a:ext cx="5867400" cy="2438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Explanation of requests </a:t>
            </a:r>
          </a:p>
          <a:p>
            <a:r>
              <a:rPr lang="en-US" sz="3600" dirty="0" smtClean="0"/>
              <a:t>Options for response</a:t>
            </a:r>
          </a:p>
          <a:p>
            <a:r>
              <a:rPr lang="en-US" sz="3600" dirty="0" smtClean="0"/>
              <a:t>Discussion </a:t>
            </a:r>
            <a:endParaRPr lang="en-US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Board Introductions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143001"/>
            <a:ext cx="3810000" cy="434339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Larry Ahrens</a:t>
            </a:r>
          </a:p>
          <a:p>
            <a:r>
              <a:rPr lang="en-US" sz="3600" dirty="0" smtClean="0"/>
              <a:t>Greg Brumitt</a:t>
            </a:r>
          </a:p>
          <a:p>
            <a:r>
              <a:rPr lang="en-US" sz="3600" dirty="0" smtClean="0"/>
              <a:t>Lee Frea</a:t>
            </a:r>
          </a:p>
          <a:p>
            <a:r>
              <a:rPr lang="en-US" sz="3600" dirty="0" smtClean="0"/>
              <a:t>Walter Heck</a:t>
            </a:r>
          </a:p>
          <a:p>
            <a:r>
              <a:rPr lang="en-US" sz="3600" dirty="0" smtClean="0"/>
              <a:t>Mark Hicks</a:t>
            </a:r>
          </a:p>
          <a:p>
            <a:r>
              <a:rPr lang="en-US" sz="3600" dirty="0" smtClean="0"/>
              <a:t>Patrick Hill</a:t>
            </a:r>
          </a:p>
          <a:p>
            <a:r>
              <a:rPr lang="en-US" sz="3600" dirty="0" smtClean="0"/>
              <a:t>Andy Leek </a:t>
            </a:r>
            <a:endParaRPr lang="en-US" sz="36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876800" y="1143000"/>
            <a:ext cx="3810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Craig Louer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/>
              <a:t>Genie Manterfield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/>
              <a:t>Jim Seubert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Todd Smith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/>
              <a:t>Michael Watts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Roy Wehling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/>
              <a:t>Richard Welle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99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Association Manager – Carolyn Green, C. Green &amp; Assoc, Inc</a:t>
            </a:r>
          </a:p>
          <a:p>
            <a:pPr algn="ctr"/>
            <a:r>
              <a:rPr lang="en-US" sz="2800" dirty="0" smtClean="0"/>
              <a:t>Financial Coordinator – Tori Frea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324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New Candidate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Introductions &amp; Elections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066800" y="1981200"/>
            <a:ext cx="7391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Tim Brown, 11 North Shore Dr.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Greg Brumitt, 537 East Lake Dr.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Genie Manterfield, 313 Thomas Terrace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Donna </a:t>
            </a:r>
            <a:r>
              <a:rPr lang="en-US" sz="2800" dirty="0" err="1" smtClean="0"/>
              <a:t>Polinske</a:t>
            </a:r>
            <a:r>
              <a:rPr lang="en-US" sz="2800" dirty="0" smtClean="0"/>
              <a:t>, 16 North Shore Dr.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Jim Seubert, 113 West Lake Dr.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Jim Taylor, 133 Lotus Dr.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Rick Welle, 843 East Lake Dr.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791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 smtClean="0"/>
              <a:t>Other nominations or volunteers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48612" y="-59934"/>
            <a:ext cx="9192612" cy="5622533"/>
          </a:xfrm>
          <a:prstGeom prst="rect">
            <a:avLst/>
          </a:prstGeom>
          <a:gradFill flip="none" rotWithShape="1">
            <a:gsLst>
              <a:gs pos="19000">
                <a:schemeClr val="tx1"/>
              </a:gs>
              <a:gs pos="100000">
                <a:srgbClr val="FFFFFF"/>
              </a:gs>
            </a:gsLst>
            <a:lin ang="144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2954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2016-17</a:t>
            </a:r>
            <a:r>
              <a:rPr kumimoji="0" lang="en-US" sz="60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Financial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Proposed FY 2017 Budget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07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Treasurer - Chief Richard Welle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7534" b="15101"/>
          <a:stretch/>
        </p:blipFill>
        <p:spPr>
          <a:xfrm>
            <a:off x="-1" y="-76200"/>
            <a:ext cx="9144001" cy="5562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838200"/>
            <a:ext cx="86868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Special Presentation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04800" y="4705350"/>
            <a:ext cx="1371600" cy="36036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563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City of Edwardsville Mayor Hal Patton</a:t>
            </a:r>
            <a:endParaRPr lang="en-US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Income</a:t>
            </a:r>
            <a:endParaRPr lang="en-US" dirty="0"/>
          </a:p>
        </p:txBody>
      </p:sp>
      <p:pic>
        <p:nvPicPr>
          <p:cNvPr id="8" name="Picture 7" descr="Screen Shot 2017-02-15 at 6.49.37 PM.png"/>
          <p:cNvPicPr>
            <a:picLocks noChangeAspect="1"/>
          </p:cNvPicPr>
          <p:nvPr/>
        </p:nvPicPr>
        <p:blipFill>
          <a:blip r:embed="rId2"/>
          <a:srcRect l="5000" t="21852" r="9167" b="38148"/>
          <a:stretch>
            <a:fillRect/>
          </a:stretch>
        </p:blipFill>
        <p:spPr>
          <a:xfrm>
            <a:off x="228600" y="1600200"/>
            <a:ext cx="8763000" cy="229709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Expenses </a:t>
            </a:r>
            <a:endParaRPr lang="en-US" dirty="0"/>
          </a:p>
        </p:txBody>
      </p:sp>
      <p:pic>
        <p:nvPicPr>
          <p:cNvPr id="5" name="Picture 4" descr="Screen Shot 2017-02-16 at 3.23.09 PM.png"/>
          <p:cNvPicPr>
            <a:picLocks noChangeAspect="1"/>
          </p:cNvPicPr>
          <p:nvPr/>
        </p:nvPicPr>
        <p:blipFill>
          <a:blip r:embed="rId2"/>
          <a:srcRect l="4167" t="20370" r="19643" b="8519"/>
          <a:stretch>
            <a:fillRect/>
          </a:stretch>
        </p:blipFill>
        <p:spPr>
          <a:xfrm>
            <a:off x="0" y="1447800"/>
            <a:ext cx="91440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Expenses</a:t>
            </a:r>
            <a:endParaRPr lang="en-US" dirty="0"/>
          </a:p>
        </p:txBody>
      </p:sp>
      <p:pic>
        <p:nvPicPr>
          <p:cNvPr id="7" name="Picture 6" descr="Screen Shot 2017-02-16 at 3.24.35 PM.png"/>
          <p:cNvPicPr>
            <a:picLocks noChangeAspect="1"/>
          </p:cNvPicPr>
          <p:nvPr/>
        </p:nvPicPr>
        <p:blipFill>
          <a:blip r:embed="rId2"/>
          <a:srcRect l="4167" t="18889" r="30000" b="5556"/>
          <a:stretch>
            <a:fillRect/>
          </a:stretch>
        </p:blipFill>
        <p:spPr>
          <a:xfrm>
            <a:off x="0" y="685800"/>
            <a:ext cx="9088718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Expenses</a:t>
            </a:r>
            <a:endParaRPr lang="en-US" dirty="0"/>
          </a:p>
        </p:txBody>
      </p:sp>
      <p:pic>
        <p:nvPicPr>
          <p:cNvPr id="5" name="Picture 4" descr="Screen Shot 2017-02-16 at 3.28.08 PM.png"/>
          <p:cNvPicPr>
            <a:picLocks noChangeAspect="1"/>
          </p:cNvPicPr>
          <p:nvPr/>
        </p:nvPicPr>
        <p:blipFill>
          <a:blip r:embed="rId2"/>
          <a:srcRect l="4167" t="13955" r="30000" b="7037"/>
          <a:stretch>
            <a:fillRect/>
          </a:stretch>
        </p:blipFill>
        <p:spPr>
          <a:xfrm>
            <a:off x="76200" y="685800"/>
            <a:ext cx="8991600" cy="60699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DLPOA Reserves</a:t>
            </a:r>
            <a:br>
              <a:rPr lang="en-US" dirty="0" smtClean="0"/>
            </a:br>
            <a:r>
              <a:rPr lang="en-US" sz="2222" dirty="0" smtClean="0"/>
              <a:t>March –December 2016</a:t>
            </a:r>
            <a:endParaRPr lang="en-US" dirty="0"/>
          </a:p>
        </p:txBody>
      </p:sp>
      <p:pic>
        <p:nvPicPr>
          <p:cNvPr id="5" name="Picture 4" descr="Screen Shot 2017-02-15 at 8.04.11 PM.png"/>
          <p:cNvPicPr>
            <a:picLocks noChangeAspect="1"/>
          </p:cNvPicPr>
          <p:nvPr/>
        </p:nvPicPr>
        <p:blipFill>
          <a:blip r:embed="rId2"/>
          <a:srcRect l="8281" t="22858" r="17318" b="38943"/>
          <a:stretch>
            <a:fillRect/>
          </a:stretch>
        </p:blipFill>
        <p:spPr>
          <a:xfrm>
            <a:off x="76200" y="1822809"/>
            <a:ext cx="8991600" cy="259679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Balance Sheet/Previous Yr Comparison</a:t>
            </a:r>
            <a:endParaRPr lang="en-US" dirty="0"/>
          </a:p>
        </p:txBody>
      </p:sp>
      <p:pic>
        <p:nvPicPr>
          <p:cNvPr id="4" name="Picture 3" descr="DEC16_BAL SHEE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12020" t="14444" r="11566" b="1333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12020" t="14444" r="11566" b="13333"/>
              <a:stretch>
                <a:fillRect/>
              </a:stretch>
            </p:blipFill>
          </mc:Fallback>
        </mc:AlternateContent>
        <p:spPr>
          <a:xfrm>
            <a:off x="457200" y="762000"/>
            <a:ext cx="8305800" cy="606603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Profit &amp; Loss Dec. 2016 (page 1)</a:t>
            </a:r>
            <a:endParaRPr lang="en-US" dirty="0"/>
          </a:p>
        </p:txBody>
      </p:sp>
      <p:pic>
        <p:nvPicPr>
          <p:cNvPr id="4" name="Picture 3" descr="Screen Shot 2017-02-15 at 8.04.42 PM.png"/>
          <p:cNvPicPr>
            <a:picLocks noChangeAspect="1"/>
          </p:cNvPicPr>
          <p:nvPr/>
        </p:nvPicPr>
        <p:blipFill>
          <a:blip r:embed="rId2"/>
          <a:srcRect l="20000" t="20370" r="27223" b="13617"/>
          <a:stretch>
            <a:fillRect/>
          </a:stretch>
        </p:blipFill>
        <p:spPr>
          <a:xfrm>
            <a:off x="228600" y="762000"/>
            <a:ext cx="8610600" cy="605801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Profit &amp; Loss Dec. 2016 (page 2)</a:t>
            </a:r>
            <a:endParaRPr lang="en-US" dirty="0"/>
          </a:p>
        </p:txBody>
      </p:sp>
      <p:pic>
        <p:nvPicPr>
          <p:cNvPr id="5" name="Picture 4" descr="Screen Shot 2017-02-15 at 8.04.35 PM.png"/>
          <p:cNvPicPr>
            <a:picLocks noChangeAspect="1"/>
          </p:cNvPicPr>
          <p:nvPr/>
        </p:nvPicPr>
        <p:blipFill>
          <a:blip r:embed="rId2"/>
          <a:srcRect l="20161" t="20370" r="27164" b="11068"/>
          <a:stretch>
            <a:fillRect/>
          </a:stretch>
        </p:blipFill>
        <p:spPr>
          <a:xfrm>
            <a:off x="228600" y="609600"/>
            <a:ext cx="8534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nge 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25908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Building Committee</a:t>
            </a:r>
            <a:endParaRPr kumimoji="0" lang="en-US" sz="6000" b="0" i="0" u="none" strike="noStrike" kern="120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Andy Leek, Chair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ons - underwater bridge.jpg"/>
          <p:cNvPicPr>
            <a:picLocks noChangeAspect="1"/>
          </p:cNvPicPr>
          <p:nvPr/>
        </p:nvPicPr>
        <p:blipFill>
          <a:blip r:embed="rId2"/>
          <a:srcRect l="15000" r="10000"/>
          <a:stretch>
            <a:fillRect/>
          </a:stretch>
        </p:blipFill>
        <p:spPr>
          <a:xfrm>
            <a:off x="-804" y="0"/>
            <a:ext cx="9144804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35052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Commons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Lee Frea, Chair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lum bright="5000" contrast="5000"/>
          </a:blip>
          <a:srcRect/>
          <a:stretch>
            <a:fillRect/>
          </a:stretch>
        </p:blipFill>
        <p:spPr bwMode="auto">
          <a:xfrm>
            <a:off x="2528308" y="1188720"/>
            <a:ext cx="4295219" cy="544068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2286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Dunlap </a:t>
            </a:r>
            <a:r>
              <a:rPr lang="en-US" sz="4000" b="1" dirty="0"/>
              <a:t>Lake Property Owner’s Association </a:t>
            </a:r>
            <a:br>
              <a:rPr lang="en-US" sz="4000" b="1" dirty="0"/>
            </a:br>
            <a:r>
              <a:rPr lang="en-US" sz="4000" b="1" dirty="0"/>
              <a:t>Dredging Project and Special Services </a:t>
            </a:r>
            <a:r>
              <a:rPr lang="en-US" sz="4000" b="1" dirty="0" smtClean="0"/>
              <a:t>Area</a:t>
            </a:r>
            <a:br>
              <a:rPr lang="en-US" sz="4000" b="1" dirty="0" smtClean="0"/>
            </a:br>
            <a:r>
              <a:rPr lang="en-US" b="1" dirty="0" smtClean="0"/>
              <a:t>Discussion Points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sipator Af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5893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429000"/>
            <a:ext cx="8305800" cy="289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Dam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Maintenance </a:t>
            </a:r>
            <a:r>
              <a:rPr kumimoji="0" lang="en-US" sz="6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Michael Watts, Chair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533400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outerShdw blurRad="50800" dist="38100" dir="10800000" algn="l">
                    <a:schemeClr val="tx1">
                      <a:alpha val="43000"/>
                    </a:schemeClr>
                  </a:outerShdw>
                </a:effectLst>
              </a:rPr>
              <a:t>Spillway dissipater November 2016</a:t>
            </a:r>
            <a:endParaRPr lang="en-US" sz="3200" b="1" dirty="0">
              <a:solidFill>
                <a:schemeClr val="bg2"/>
              </a:solidFill>
              <a:effectLst>
                <a:glow rad="63500">
                  <a:schemeClr val="accent1">
                    <a:alpha val="75000"/>
                  </a:schemeClr>
                </a:glow>
                <a:outerShdw blurRad="50800" dist="38100" dir="10800000" algn="l">
                  <a:schemeClr val="tx1">
                    <a:alpha val="43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 dissipator.JPG"/>
          <p:cNvPicPr>
            <a:picLocks noChangeAspect="1"/>
          </p:cNvPicPr>
          <p:nvPr/>
        </p:nvPicPr>
        <p:blipFill>
          <a:blip r:embed="rId2"/>
          <a:srcRect t="14444"/>
          <a:stretch>
            <a:fillRect/>
          </a:stretch>
        </p:blipFill>
        <p:spPr>
          <a:xfrm>
            <a:off x="203858" y="228600"/>
            <a:ext cx="8787741" cy="563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pillway-stu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657600"/>
            <a:ext cx="3962400" cy="2971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95800" y="6019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Spillway dissipater February 2017</a:t>
            </a:r>
            <a:endParaRPr lang="en-US"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wo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95306"/>
          </a:xfrm>
          <a:prstGeom prst="rect">
            <a:avLst/>
          </a:prstGeom>
        </p:spPr>
      </p:pic>
      <p:pic>
        <p:nvPicPr>
          <p:cNvPr id="6" name="Picture 5" descr="Firewo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68953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35052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Fireworks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Michael Watts, Chair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ing truck.jpg"/>
          <p:cNvPicPr>
            <a:picLocks noChangeAspect="1"/>
          </p:cNvPicPr>
          <p:nvPr/>
        </p:nvPicPr>
        <p:blipFill>
          <a:blip r:embed="rId2"/>
          <a:srcRect r="20625"/>
          <a:stretch>
            <a:fillRect/>
          </a:stretch>
        </p:blipFill>
        <p:spPr>
          <a:xfrm>
            <a:off x="-533400" y="0"/>
            <a:ext cx="96774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6482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6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Fish &amp; Wildlife</a:t>
            </a:r>
            <a:r>
              <a:rPr kumimoji="0" lang="en-US" sz="6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Walter Heck, Chair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s - luau fruit tra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25908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Meetings, Elections &amp; Social Committee</a:t>
            </a:r>
            <a:endParaRPr kumimoji="0" lang="en-US" sz="66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Jim Seubert, Chair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triction dock"/>
          <p:cNvPicPr>
            <a:picLocks noChangeAspect="1"/>
          </p:cNvPicPr>
          <p:nvPr/>
        </p:nvPicPr>
        <p:blipFill>
          <a:blip r:embed="rId2"/>
          <a:srcRect l="15937" t="12500" r="26564" b="3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10668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Restrictions</a:t>
            </a:r>
            <a:r>
              <a:rPr kumimoji="0" lang="en-US" sz="6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Roy Wehling, Chair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fety shocking.jpg"/>
          <p:cNvPicPr>
            <a:picLocks noChangeAspect="1"/>
          </p:cNvPicPr>
          <p:nvPr/>
        </p:nvPicPr>
        <p:blipFill>
          <a:blip r:embed="rId2"/>
          <a:srcRect l="3704" r="74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38100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Safety</a:t>
            </a:r>
            <a:r>
              <a:rPr kumimoji="0" lang="en-US" sz="6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Mark Hicks, Chair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8686800" cy="304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Website – Todd Smith</a:t>
            </a:r>
            <a:endParaRPr lang="en-US" sz="4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en-US" sz="2400" dirty="0" smtClean="0"/>
          </a:p>
          <a:p>
            <a:pPr lvl="0" algn="ctr">
              <a:spcBef>
                <a:spcPct val="0"/>
              </a:spcBef>
            </a:pPr>
            <a:r>
              <a:rPr lang="en-US" sz="2400" dirty="0" smtClean="0"/>
              <a:t>Dunlap Lake has 278 followers on Facebook  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/>
              <a:t>  Website peak - July 3  2016 with 553 in one day. 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/>
              <a:t>Summer months  average 2000 page views a month 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/>
              <a:t>In winter we average around 700 a month on average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website face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52800"/>
            <a:ext cx="8382000" cy="305816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9934"/>
            <a:ext cx="9144000" cy="691793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  <a:gs pos="50000">
                <a:schemeClr val="accent1"/>
              </a:gs>
            </a:gsLst>
            <a:lin ang="156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Wrapping Up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74837"/>
            <a:ext cx="5715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Election Results</a:t>
            </a:r>
          </a:p>
          <a:p>
            <a:pPr lvl="1"/>
            <a:r>
              <a:rPr lang="en-US" sz="3600" dirty="0" smtClean="0"/>
              <a:t>One 2-year term</a:t>
            </a:r>
          </a:p>
          <a:p>
            <a:pPr lvl="1">
              <a:buNone/>
            </a:pPr>
            <a:endParaRPr lang="en-US" sz="3600" dirty="0" smtClean="0"/>
          </a:p>
          <a:p>
            <a:r>
              <a:rPr lang="en-US" sz="4000" dirty="0" smtClean="0"/>
              <a:t>New Business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Adjournment</a:t>
            </a:r>
            <a:endParaRPr lang="en-US" sz="4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52400"/>
            <a:ext cx="77724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0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Thanks for Attending!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Make sure to check out our website at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WWW.DUNLAPLAKE.ORG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and like us on Facebook at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www.facebook.com/dunlaplake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for your Dunlap Lake Property Owner’s Association News!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 descr="10356346_974120199327901_74947263472535514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886200"/>
            <a:ext cx="9144000" cy="2696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77500" lnSpcReduction="20000"/>
          </a:bodyPr>
          <a:lstStyle/>
          <a:p>
            <a:pPr lvl="0">
              <a:buSzPct val="110000"/>
            </a:pPr>
            <a:r>
              <a:rPr lang="en-US" b="1" u="sng" dirty="0"/>
              <a:t>Dredging Project </a:t>
            </a:r>
            <a:endParaRPr lang="en-US" u="sng" dirty="0"/>
          </a:p>
          <a:p>
            <a:pPr lvl="1">
              <a:lnSpc>
                <a:spcPct val="120000"/>
              </a:lnSpc>
              <a:buSzPct val="80000"/>
              <a:buFont typeface="Wingdings" pitchFamily="2" charset="2"/>
              <a:buChar char="v"/>
            </a:pPr>
            <a:r>
              <a:rPr lang="en-US" sz="3100" dirty="0"/>
              <a:t>Estimated cost is $4.5 million</a:t>
            </a:r>
          </a:p>
          <a:p>
            <a:pPr lvl="1">
              <a:lnSpc>
                <a:spcPct val="120000"/>
              </a:lnSpc>
              <a:buSzPct val="80000"/>
              <a:buFont typeface="Wingdings" pitchFamily="2" charset="2"/>
              <a:buChar char="v"/>
            </a:pPr>
            <a:r>
              <a:rPr lang="en-US" sz="3100" dirty="0"/>
              <a:t>There are 355 lots within the boundaries of the Dunlap Lake Property Owner’s Association (DLPOA).</a:t>
            </a:r>
          </a:p>
          <a:p>
            <a:pPr lvl="1">
              <a:lnSpc>
                <a:spcPct val="120000"/>
              </a:lnSpc>
              <a:buSzPct val="80000"/>
              <a:buFont typeface="Wingdings" pitchFamily="2" charset="2"/>
              <a:buChar char="v"/>
            </a:pPr>
            <a:r>
              <a:rPr lang="en-US" sz="3100" dirty="0"/>
              <a:t>The dredging project cost divided equally between the property owners equals approximately $12,600, without interest.</a:t>
            </a:r>
          </a:p>
          <a:p>
            <a:pPr>
              <a:buNone/>
            </a:pPr>
            <a:endParaRPr lang="en-US" sz="2300" dirty="0" smtClean="0"/>
          </a:p>
          <a:p>
            <a:pPr lvl="0">
              <a:buSzPct val="110000"/>
            </a:pPr>
            <a:r>
              <a:rPr lang="en-US" b="1" u="sng" dirty="0" smtClean="0"/>
              <a:t>General Comments</a:t>
            </a:r>
            <a:endParaRPr lang="en-US" u="sng" dirty="0" smtClean="0"/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3100" dirty="0" smtClean="0"/>
              <a:t>There is no “perfect system” to pay for the dredging project.</a:t>
            </a: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3100" dirty="0" smtClean="0"/>
              <a:t>The </a:t>
            </a:r>
            <a:r>
              <a:rPr lang="en-US" sz="3100" dirty="0"/>
              <a:t>use and enjoyment of Dunlap Lake varies greatly from one property owner to another.</a:t>
            </a: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3100" dirty="0" smtClean="0"/>
              <a:t>Large homes, small homes, vacant lots, and off-lake property have all contributed and benefitted from being part of Dunlap Lake subdivision.   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68B266FF-A82C-4019-B27A-A9EBC98028A7" descr="68B266FF-A82C-4019-B27A-A9EBC98028A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1" y="533400"/>
            <a:ext cx="8088396" cy="5394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621167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Courtesy of Matt Miller/SmashHousephotography.com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419600"/>
          </a:xfrm>
        </p:spPr>
        <p:txBody>
          <a:bodyPr>
            <a:normAutofit fontScale="92500" lnSpcReduction="20000"/>
          </a:bodyPr>
          <a:lstStyle/>
          <a:p>
            <a:pPr lvl="0">
              <a:buSzPct val="110000"/>
            </a:pPr>
            <a:r>
              <a:rPr lang="en-US" sz="2500" b="1" u="sng" dirty="0" smtClean="0"/>
              <a:t>DLPOA</a:t>
            </a:r>
          </a:p>
          <a:p>
            <a:pPr lvl="0">
              <a:buSzPct val="110000"/>
              <a:buNone/>
            </a:pPr>
            <a:endParaRPr lang="en-US" sz="1200" u="sng" dirty="0"/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400" dirty="0"/>
              <a:t>August 31, 2016 – a vote was held asking members if they supported the $4.5M dredging project and the creation of a Special Services Area (SSA) by the City to finance the project.  </a:t>
            </a:r>
            <a:r>
              <a:rPr lang="en-US" sz="2400" dirty="0" err="1"/>
              <a:t>Scheffel</a:t>
            </a:r>
            <a:r>
              <a:rPr lang="en-US" sz="2400" dirty="0"/>
              <a:t> Boyle delivered the following vote results to the DLPOA Board on September 3, 2016:</a:t>
            </a:r>
          </a:p>
          <a:p>
            <a:pPr marL="1828800" lvl="3" indent="-457200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dirty="0"/>
              <a:t>74% of the possible votes were </a:t>
            </a:r>
            <a:r>
              <a:rPr lang="en-US" sz="2400" dirty="0" smtClean="0"/>
              <a:t>cast</a:t>
            </a:r>
            <a:endParaRPr lang="en-US" sz="2400" dirty="0"/>
          </a:p>
          <a:p>
            <a:pPr marL="1828800" lvl="3" indent="-457200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dirty="0"/>
              <a:t>61% voted in </a:t>
            </a:r>
            <a:r>
              <a:rPr lang="en-US" sz="2400" dirty="0" smtClean="0"/>
              <a:t>favor of completing the project with a SSA</a:t>
            </a:r>
            <a:endParaRPr lang="en-US" sz="2400" dirty="0"/>
          </a:p>
          <a:p>
            <a:pPr marL="1828800" lvl="3" indent="-457200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dirty="0"/>
              <a:t>39% voted against </a:t>
            </a:r>
            <a:r>
              <a:rPr lang="en-US" sz="2400" dirty="0" smtClean="0"/>
              <a:t>proceeding with the project by establishing a SSA.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733800"/>
          </a:xfrm>
        </p:spPr>
        <p:txBody>
          <a:bodyPr>
            <a:normAutofit/>
          </a:bodyPr>
          <a:lstStyle/>
          <a:p>
            <a:pPr lvl="0">
              <a:buSzPct val="110000"/>
            </a:pPr>
            <a:r>
              <a:rPr lang="en-US" sz="2500" b="1" u="sng" dirty="0" smtClean="0"/>
              <a:t>Regional </a:t>
            </a:r>
            <a:r>
              <a:rPr lang="en-US" sz="2500" b="1" u="sng" dirty="0"/>
              <a:t>Storm Water Management </a:t>
            </a:r>
            <a:r>
              <a:rPr lang="en-US" sz="2500" b="1" u="sng" dirty="0" smtClean="0"/>
              <a:t>Area</a:t>
            </a:r>
          </a:p>
          <a:p>
            <a:pPr lvl="0">
              <a:buSzPct val="110000"/>
              <a:buNone/>
            </a:pPr>
            <a:endParaRPr lang="en-US" sz="1200" u="sng" dirty="0"/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400" dirty="0"/>
              <a:t>The City defines the area as part of a regional system to manage storm water in a </a:t>
            </a:r>
            <a:r>
              <a:rPr lang="en-US" sz="2400" dirty="0" smtClean="0"/>
              <a:t>high-growth </a:t>
            </a:r>
            <a:r>
              <a:rPr lang="en-US" sz="2400" dirty="0"/>
              <a:t>area of our community.  The City will be partnering with the </a:t>
            </a:r>
            <a:r>
              <a:rPr lang="en-US" sz="2400" dirty="0" smtClean="0"/>
              <a:t>Madison County Storm Water Management Commission and </a:t>
            </a:r>
            <a:r>
              <a:rPr lang="en-US" sz="2400" dirty="0"/>
              <a:t>applying for grants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1232</Words>
  <Application>Microsoft Macintosh PowerPoint</Application>
  <PresentationFormat>On-screen Show (4:3)</PresentationFormat>
  <Paragraphs>190</Paragraphs>
  <Slides>49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2017 Annual Meeting</vt:lpstr>
      <vt:lpstr>  AGENDA</vt:lpstr>
      <vt:lpstr>.</vt:lpstr>
      <vt:lpstr> Dunlap Lake Property Owner’s Association  Dredging Project and Special Services Area Discussion Points  </vt:lpstr>
      <vt:lpstr>Slide 5</vt:lpstr>
      <vt:lpstr>Slide 6</vt:lpstr>
      <vt:lpstr>Slide 7</vt:lpstr>
      <vt:lpstr>Slide 8</vt:lpstr>
      <vt:lpstr>Slide 9</vt:lpstr>
      <vt:lpstr>Slide 10</vt:lpstr>
      <vt:lpstr>East Lake Drive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 Sample Ballot Dunlap Lake Dredging &amp; Sustainability </vt:lpstr>
      <vt:lpstr>Questions?</vt:lpstr>
      <vt:lpstr>Slide 24</vt:lpstr>
      <vt:lpstr>Slide 25</vt:lpstr>
      <vt:lpstr>Petition to exit/Request to join DLPOA</vt:lpstr>
      <vt:lpstr>Board Introductions</vt:lpstr>
      <vt:lpstr>New Candidate  Introductions &amp; Elections</vt:lpstr>
      <vt:lpstr>Slide 29</vt:lpstr>
      <vt:lpstr>Income</vt:lpstr>
      <vt:lpstr>Expenses </vt:lpstr>
      <vt:lpstr>Expenses</vt:lpstr>
      <vt:lpstr>Expenses</vt:lpstr>
      <vt:lpstr>DLPOA Reserves March –December 2016</vt:lpstr>
      <vt:lpstr>Balance Sheet/Previous Yr Comparison</vt:lpstr>
      <vt:lpstr>Profit &amp; Loss Dec. 2016 (page 1)</vt:lpstr>
      <vt:lpstr>Profit &amp; Loss Dec. 2016 (page 2)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Wrapping Up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Points – Dunlap Lake Property Owner’s Association  Dredging Project and Special Services Area</dc:title>
  <dc:creator>cwatson</dc:creator>
  <cp:lastModifiedBy>Carolyn Green</cp:lastModifiedBy>
  <cp:revision>68</cp:revision>
  <cp:lastPrinted>2017-02-16T21:37:55Z</cp:lastPrinted>
  <dcterms:created xsi:type="dcterms:W3CDTF">2017-02-17T20:28:57Z</dcterms:created>
  <dcterms:modified xsi:type="dcterms:W3CDTF">2017-02-19T20:47:56Z</dcterms:modified>
</cp:coreProperties>
</file>