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51" r:id="rId2"/>
    <p:sldId id="256" r:id="rId3"/>
    <p:sldId id="289" r:id="rId4"/>
    <p:sldId id="269" r:id="rId5"/>
    <p:sldId id="279" r:id="rId6"/>
    <p:sldId id="350" r:id="rId7"/>
    <p:sldId id="278" r:id="rId8"/>
    <p:sldId id="306" r:id="rId9"/>
    <p:sldId id="267" r:id="rId10"/>
    <p:sldId id="336" r:id="rId11"/>
    <p:sldId id="274" r:id="rId12"/>
    <p:sldId id="321" r:id="rId13"/>
    <p:sldId id="356" r:id="rId14"/>
    <p:sldId id="276" r:id="rId15"/>
    <p:sldId id="265" r:id="rId16"/>
    <p:sldId id="352" r:id="rId17"/>
    <p:sldId id="353" r:id="rId18"/>
    <p:sldId id="354" r:id="rId19"/>
    <p:sldId id="272" r:id="rId20"/>
    <p:sldId id="338" r:id="rId21"/>
    <p:sldId id="344" r:id="rId22"/>
    <p:sldId id="355" r:id="rId23"/>
    <p:sldId id="311" r:id="rId24"/>
    <p:sldId id="346" r:id="rId25"/>
    <p:sldId id="313" r:id="rId26"/>
    <p:sldId id="314" r:id="rId27"/>
    <p:sldId id="315" r:id="rId28"/>
    <p:sldId id="303" r:id="rId29"/>
    <p:sldId id="345" r:id="rId30"/>
    <p:sldId id="334" r:id="rId31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38" autoAdjust="0"/>
  </p:normalViewPr>
  <p:slideViewPr>
    <p:cSldViewPr>
      <p:cViewPr varScale="1">
        <p:scale>
          <a:sx n="95" d="100"/>
          <a:sy n="95" d="100"/>
        </p:scale>
        <p:origin x="-52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748BBB-D4D6-4E4E-B75F-3BD6BC368B4A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1D98C0-4CC7-4D86-A3B3-C2E353A9D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r="9234" b="13508"/>
          <a:stretch/>
        </p:blipFill>
        <p:spPr>
          <a:xfrm>
            <a:off x="152401" y="170434"/>
            <a:ext cx="8834090" cy="438251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1" y="4542394"/>
            <a:ext cx="883409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Silt entering Dunlap Lake on Sunday, May 15, 2016, from Friday’s rain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09550"/>
            <a:ext cx="84582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/>
              <a:t>Why it Matters</a:t>
            </a:r>
            <a:endParaRPr lang="en-US" sz="3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590550"/>
            <a:ext cx="8305800" cy="3505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2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803275" lvl="2" indent="-401638"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Research shows a </a:t>
            </a:r>
            <a:r>
              <a:rPr lang="en-US" sz="2400" b="1" dirty="0">
                <a:solidFill>
                  <a:schemeClr val="tx1"/>
                </a:solidFill>
              </a:rPr>
              <a:t>good view of a lake or </a:t>
            </a:r>
            <a:r>
              <a:rPr lang="en-US" sz="2400" b="1" dirty="0" smtClean="0">
                <a:solidFill>
                  <a:schemeClr val="tx1"/>
                </a:solidFill>
              </a:rPr>
              <a:t>ocean can increase home values as much as 300%</a:t>
            </a:r>
          </a:p>
          <a:p>
            <a:pPr marL="803275" lvl="2" indent="-401638">
              <a:buClrTx/>
              <a:buNone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803275" lvl="2" indent="-401638"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Declining water quality can decrease home values </a:t>
            </a:r>
          </a:p>
          <a:p>
            <a:pPr marL="803275" lvl="2" indent="-401638">
              <a:buClrTx/>
              <a:buNone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803275" lvl="2" indent="-401638">
              <a:buClrTx/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As </a:t>
            </a:r>
            <a:r>
              <a:rPr lang="en-US" sz="2400" b="1" dirty="0">
                <a:solidFill>
                  <a:schemeClr val="tx1"/>
                </a:solidFill>
              </a:rPr>
              <a:t>the lake fills </a:t>
            </a:r>
            <a:r>
              <a:rPr lang="en-US" sz="2400" b="1" dirty="0" smtClean="0">
                <a:solidFill>
                  <a:schemeClr val="tx1"/>
                </a:solidFill>
              </a:rPr>
              <a:t>in, </a:t>
            </a:r>
            <a:r>
              <a:rPr lang="en-US" sz="2400" b="1" dirty="0">
                <a:solidFill>
                  <a:schemeClr val="tx1"/>
                </a:solidFill>
              </a:rPr>
              <a:t>average water temperature will rise creating </a:t>
            </a:r>
            <a:r>
              <a:rPr lang="en-US" sz="2400" b="1" dirty="0" smtClean="0">
                <a:solidFill>
                  <a:schemeClr val="tx1"/>
                </a:solidFill>
              </a:rPr>
              <a:t>opportunities </a:t>
            </a:r>
            <a:r>
              <a:rPr lang="en-US" sz="2400" b="1" dirty="0">
                <a:solidFill>
                  <a:schemeClr val="tx1"/>
                </a:solidFill>
              </a:rPr>
              <a:t>for more algae </a:t>
            </a:r>
            <a:r>
              <a:rPr lang="en-US" sz="2400" b="1" dirty="0" smtClean="0">
                <a:solidFill>
                  <a:schemeClr val="tx1"/>
                </a:solidFill>
              </a:rPr>
              <a:t>blooms and a loss </a:t>
            </a:r>
            <a:r>
              <a:rPr lang="en-US" sz="2400" b="1" dirty="0">
                <a:solidFill>
                  <a:schemeClr val="tx1"/>
                </a:solidFill>
              </a:rPr>
              <a:t>of oxygen levels </a:t>
            </a:r>
            <a:r>
              <a:rPr lang="en-US" sz="2400" b="1" dirty="0" smtClean="0">
                <a:solidFill>
                  <a:schemeClr val="tx1"/>
                </a:solidFill>
              </a:rPr>
              <a:t>that can cause fish </a:t>
            </a:r>
            <a:r>
              <a:rPr lang="en-US" sz="2400" b="1" dirty="0">
                <a:solidFill>
                  <a:schemeClr val="tx1"/>
                </a:solidFill>
              </a:rPr>
              <a:t>kills and related conditions.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4350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8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04800" y="2038350"/>
            <a:ext cx="8153400" cy="379148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60793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76600" y="213777"/>
            <a:ext cx="5638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Lake proximity increases value  </a:t>
            </a:r>
          </a:p>
          <a:p>
            <a:pPr algn="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52074"/>
            <a:ext cx="868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/>
              <a:t>Studies from around the country show living close to or on a lake increase’s home values. For example:</a:t>
            </a:r>
          </a:p>
          <a:p>
            <a:pPr marL="233363" lvl="2" indent="0">
              <a:buNone/>
            </a:pPr>
            <a:endParaRPr lang="en-US" b="1" dirty="0"/>
          </a:p>
          <a:p>
            <a:pPr marL="119063" lvl="1" indent="-342900">
              <a:buFont typeface="Arial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Dunlap Lake </a:t>
            </a:r>
            <a:r>
              <a:rPr lang="en-US" b="1" dirty="0"/>
              <a:t>homes </a:t>
            </a:r>
            <a:r>
              <a:rPr lang="en-US" b="1" dirty="0" smtClean="0"/>
              <a:t>demonstrate </a:t>
            </a:r>
            <a:r>
              <a:rPr lang="en-US" b="1" dirty="0"/>
              <a:t>an unusual appeal for </a:t>
            </a:r>
            <a:r>
              <a:rPr lang="en-US" b="1" dirty="0" smtClean="0"/>
              <a:t>area</a:t>
            </a:r>
          </a:p>
          <a:p>
            <a:pPr marL="1033463" lvl="3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Strong market for teardowns, infill and major rehabs</a:t>
            </a:r>
          </a:p>
          <a:p>
            <a:pPr marL="0" lvl="1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2" indent="-285750">
              <a:buFont typeface="Arial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Minnesota </a:t>
            </a:r>
            <a:r>
              <a:rPr lang="en-US" b="1" dirty="0"/>
              <a:t>– a study of 22 lakes showed water clarity and quality was the single biggest variable in property value.</a:t>
            </a:r>
          </a:p>
          <a:p>
            <a:r>
              <a:rPr lang="en-US" b="1" dirty="0"/>
              <a:t> </a:t>
            </a:r>
          </a:p>
          <a:p>
            <a:pPr marL="285750" lvl="1" indent="-285750">
              <a:buFont typeface="Arial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Denver</a:t>
            </a:r>
            <a:r>
              <a:rPr lang="en-US" b="1" dirty="0"/>
              <a:t> - Grant Ranch subdivision homes with views of lake sold </a:t>
            </a:r>
            <a:r>
              <a:rPr lang="en-US" b="1" dirty="0" smtClean="0"/>
              <a:t>for </a:t>
            </a:r>
            <a:r>
              <a:rPr lang="en-US" b="1" dirty="0"/>
              <a:t>$50-$100k more on average than comparable home nearby.</a:t>
            </a:r>
          </a:p>
        </p:txBody>
      </p:sp>
    </p:spTree>
    <p:extLst>
      <p:ext uri="{BB962C8B-B14F-4D97-AF65-F5344CB8AC3E}">
        <p14:creationId xmlns:p14="http://schemas.microsoft.com/office/powerpoint/2010/main" val="37600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57067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33800" y="13335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Approach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28963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For 4 years we have worked with a professional </a:t>
            </a:r>
            <a:r>
              <a:rPr lang="en-US" sz="2800" b="1" dirty="0"/>
              <a:t>engineering </a:t>
            </a:r>
            <a:r>
              <a:rPr lang="en-US" sz="2800" b="1" dirty="0" smtClean="0"/>
              <a:t>firm for to review:</a:t>
            </a:r>
          </a:p>
          <a:p>
            <a:endParaRPr lang="en-US" sz="1200" b="1" dirty="0" smtClean="0"/>
          </a:p>
          <a:p>
            <a:pPr marL="976312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 Possible sites</a:t>
            </a:r>
          </a:p>
          <a:p>
            <a:pPr marL="690562"/>
            <a:endParaRPr lang="en-US" sz="1200" b="1" dirty="0"/>
          </a:p>
          <a:p>
            <a:pPr marL="976312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 Ways to save costs</a:t>
            </a:r>
          </a:p>
          <a:p>
            <a:pPr marL="690562"/>
            <a:endParaRPr lang="en-US" sz="1200" b="1" dirty="0" smtClean="0"/>
          </a:p>
          <a:p>
            <a:pPr marL="976312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most efficient plan possible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47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6" r="15055"/>
          <a:stretch/>
        </p:blipFill>
        <p:spPr>
          <a:xfrm>
            <a:off x="-1" y="-19050"/>
            <a:ext cx="9144001" cy="46138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458200" cy="3537204"/>
          </a:xfrm>
        </p:spPr>
        <p:txBody>
          <a:bodyPr>
            <a:normAutofit/>
          </a:bodyPr>
          <a:lstStyle/>
          <a:p>
            <a:r>
              <a:rPr lang="en-US" sz="103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Dredging Plan</a:t>
            </a:r>
            <a:r>
              <a:rPr lang="en-US" sz="103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03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406958" y="455295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Craig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Louer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Silt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23444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1047750"/>
            <a:ext cx="7848601" cy="3012272"/>
          </a:xfrm>
        </p:spPr>
        <p:txBody>
          <a:bodyPr>
            <a:normAutofit/>
          </a:bodyPr>
          <a:lstStyle/>
          <a:p>
            <a:pPr marL="457200" indent="-457200" algn="l">
              <a:buClrTx/>
              <a:buFont typeface="Arial"/>
              <a:buChar char="•"/>
            </a:pPr>
            <a:r>
              <a:rPr lang="en-US" sz="3100" b="1" dirty="0" smtClean="0">
                <a:solidFill>
                  <a:schemeClr val="tx1"/>
                </a:solidFill>
              </a:rPr>
              <a:t>Phase I – Dewatering Facility</a:t>
            </a:r>
          </a:p>
          <a:p>
            <a:pPr marL="457200" indent="-457200" algn="l">
              <a:buClrTx/>
              <a:buFont typeface="Arial"/>
              <a:buChar char="•"/>
            </a:pPr>
            <a:r>
              <a:rPr lang="en-US" sz="3100" b="1" dirty="0" smtClean="0">
                <a:solidFill>
                  <a:schemeClr val="tx1"/>
                </a:solidFill>
              </a:rPr>
              <a:t>Phase II – South End Silt Retention Pond</a:t>
            </a:r>
            <a:endParaRPr lang="en-US" sz="3100" b="1" dirty="0">
              <a:solidFill>
                <a:schemeClr val="tx1"/>
              </a:solidFill>
            </a:endParaRPr>
          </a:p>
          <a:p>
            <a:pPr marL="457200" indent="-457200" algn="l">
              <a:buClrTx/>
              <a:buFont typeface="Arial"/>
              <a:buChar char="•"/>
            </a:pPr>
            <a:r>
              <a:rPr lang="en-US" sz="3100" b="1" dirty="0">
                <a:solidFill>
                  <a:schemeClr val="tx1"/>
                </a:solidFill>
              </a:rPr>
              <a:t>Phase III – </a:t>
            </a:r>
            <a:r>
              <a:rPr lang="en-US" sz="3100" b="1" dirty="0" smtClean="0">
                <a:solidFill>
                  <a:schemeClr val="tx1"/>
                </a:solidFill>
              </a:rPr>
              <a:t>Remove silt with dredge barge</a:t>
            </a:r>
          </a:p>
          <a:p>
            <a:pPr marL="457200" indent="-457200" algn="l">
              <a:buClrTx/>
              <a:buFont typeface="Arial"/>
              <a:buChar char="•"/>
            </a:pPr>
            <a:r>
              <a:rPr lang="en-US" sz="3100" b="1" dirty="0" smtClean="0">
                <a:solidFill>
                  <a:schemeClr val="tx1"/>
                </a:solidFill>
              </a:rPr>
              <a:t>Budget $4.5 million</a:t>
            </a:r>
          </a:p>
          <a:p>
            <a:pPr marL="457200" indent="-457200" algn="l">
              <a:buClrTx/>
              <a:buFont typeface="Arial"/>
              <a:buChar char="•"/>
            </a:pPr>
            <a:r>
              <a:rPr lang="en-US" sz="3100" b="1" dirty="0" smtClean="0">
                <a:solidFill>
                  <a:schemeClr val="tx1"/>
                </a:solidFill>
              </a:rPr>
              <a:t>Affordable Financing</a:t>
            </a:r>
            <a:endParaRPr lang="en-US" sz="31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85750"/>
            <a:ext cx="9144000" cy="723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Dredging </a:t>
            </a:r>
            <a:r>
              <a:rPr lang="en-US" sz="4000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Silt Management Plan</a:t>
            </a: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4350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9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1"/>
          <a:stretch/>
        </p:blipFill>
        <p:spPr>
          <a:xfrm>
            <a:off x="0" y="0"/>
            <a:ext cx="9144000" cy="4612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4350"/>
            <a:ext cx="8686800" cy="1828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Dredging and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Siltation Plan Demo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71131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4629150"/>
            <a:ext cx="90678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Design Graphics by Andy Leek – Building Chair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25290" r="12307" b="7675"/>
          <a:stretch/>
        </p:blipFill>
        <p:spPr>
          <a:xfrm>
            <a:off x="152401" y="0"/>
            <a:ext cx="88392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133350"/>
            <a:ext cx="7429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Phase I - Dewatering Facility   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5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20617" r="13078" b="18993"/>
          <a:stretch/>
        </p:blipFill>
        <p:spPr>
          <a:xfrm>
            <a:off x="158621" y="76200"/>
            <a:ext cx="8985379" cy="501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3335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Phase II. Silt Retention Basin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2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76200"/>
            <a:ext cx="8906933" cy="5010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3335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Phase III Dredging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3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81000" y="1962150"/>
            <a:ext cx="8153400" cy="379148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8575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Timeline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0015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Fall 2016 </a:t>
            </a:r>
            <a:r>
              <a:rPr lang="en-US" sz="2000" b="1" dirty="0" smtClean="0"/>
              <a:t>– Apply for permits and complete financing. </a:t>
            </a:r>
            <a:r>
              <a:rPr lang="en-US" sz="2000" b="1" dirty="0"/>
              <a:t>B</a:t>
            </a:r>
            <a:r>
              <a:rPr lang="en-US" sz="2000" b="1" dirty="0" smtClean="0"/>
              <a:t>egin work on dewatering </a:t>
            </a:r>
            <a:r>
              <a:rPr lang="en-US" sz="2000" b="1" dirty="0"/>
              <a:t>f</a:t>
            </a:r>
            <a:r>
              <a:rPr lang="en-US" sz="2000" b="1" dirty="0" smtClean="0"/>
              <a:t>acility at 840 East Lake.</a:t>
            </a:r>
          </a:p>
          <a:p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Early 2017 </a:t>
            </a:r>
            <a:r>
              <a:rPr lang="en-US" sz="2000" b="1" dirty="0" smtClean="0"/>
              <a:t>– Take out house and excavate 46,000 cu/</a:t>
            </a:r>
            <a:r>
              <a:rPr lang="en-US" sz="2000" b="1" dirty="0" err="1" smtClean="0"/>
              <a:t>yds</a:t>
            </a:r>
            <a:r>
              <a:rPr lang="en-US" sz="2000" b="1" dirty="0" smtClean="0"/>
              <a:t> of dirt from dewatering facility berms. Any remaining dirt will go on E8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Fall 2017 </a:t>
            </a:r>
            <a:r>
              <a:rPr lang="en-US" sz="2000" b="1" dirty="0" smtClean="0"/>
              <a:t>– Build </a:t>
            </a:r>
            <a:r>
              <a:rPr lang="en-US" sz="2000" b="1" dirty="0"/>
              <a:t>s</a:t>
            </a:r>
            <a:r>
              <a:rPr lang="en-US" sz="2000" b="1" dirty="0" smtClean="0"/>
              <a:t>ilt </a:t>
            </a:r>
            <a:r>
              <a:rPr lang="en-US" sz="2000" b="1" dirty="0"/>
              <a:t>r</a:t>
            </a:r>
            <a:r>
              <a:rPr lang="en-US" sz="2000" b="1" dirty="0" smtClean="0"/>
              <a:t>etention </a:t>
            </a:r>
            <a:r>
              <a:rPr lang="en-US" sz="2000" b="1" dirty="0"/>
              <a:t>b</a:t>
            </a:r>
            <a:r>
              <a:rPr lang="en-US" sz="2000" b="1" dirty="0" smtClean="0"/>
              <a:t>asin at the south end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March &amp; Nov. 2018-2022 </a:t>
            </a:r>
            <a:r>
              <a:rPr lang="en-US" sz="2000" b="1" dirty="0" smtClean="0"/>
              <a:t>– Dredge for 6 weeks each spring and summer until all the designated coves have been cleared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5168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6" b="8768"/>
          <a:stretch/>
        </p:blipFill>
        <p:spPr>
          <a:xfrm>
            <a:off x="0" y="3362"/>
            <a:ext cx="9144000" cy="4628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382000" cy="1944681"/>
          </a:xfrm>
        </p:spPr>
        <p:txBody>
          <a:bodyPr>
            <a:noAutofit/>
          </a:bodyPr>
          <a:lstStyle/>
          <a:p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DREDGING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PROPOSAL</a:t>
            </a:r>
            <a:b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b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SILT MANAGEMENT PLAN</a:t>
            </a:r>
            <a:endParaRPr lang="en-US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2876550"/>
            <a:ext cx="8382000" cy="609600"/>
          </a:xfrm>
        </p:spPr>
        <p:txBody>
          <a:bodyPr>
            <a:noAutofit/>
          </a:bodyPr>
          <a:lstStyle/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Lake &amp; Infrastructure Improvement Projects</a:t>
            </a: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228600" y="4629150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Alan Ortbals, DLPOA President</a:t>
            </a:r>
          </a:p>
        </p:txBody>
      </p:sp>
    </p:spTree>
    <p:extLst>
      <p:ext uri="{BB962C8B-B14F-4D97-AF65-F5344CB8AC3E}">
        <p14:creationId xmlns:p14="http://schemas.microsoft.com/office/powerpoint/2010/main" val="2810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81000" y="1962150"/>
            <a:ext cx="8153400" cy="379148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13654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0" y="28575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Budget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218410"/>
            <a:ext cx="8077200" cy="8961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33363" lvl="2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The total project will cost $4.5 million which can be financed over a 20-year period with easy annual payments.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190750"/>
            <a:ext cx="6858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Planning, Permitting</a:t>
            </a:r>
            <a:r>
              <a:rPr lang="en-US" sz="2400" b="1" dirty="0" smtClean="0"/>
              <a:t>- $137,500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Refinance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roperty </a:t>
            </a:r>
            <a:r>
              <a:rPr lang="en-US" sz="2400" b="1" dirty="0" smtClean="0"/>
              <a:t>– 320,00 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Phase I </a:t>
            </a:r>
            <a:r>
              <a:rPr lang="en-US" sz="2400" b="1" dirty="0" smtClean="0"/>
              <a:t>– Dewatering </a:t>
            </a:r>
            <a:r>
              <a:rPr lang="en-US" sz="2400" b="1" dirty="0"/>
              <a:t>f</a:t>
            </a:r>
            <a:r>
              <a:rPr lang="en-US" sz="2400" b="1" dirty="0" smtClean="0"/>
              <a:t>acility $637,892 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Phase II </a:t>
            </a:r>
            <a:r>
              <a:rPr lang="en-US" sz="2400" b="1" dirty="0" smtClean="0"/>
              <a:t>– Silt retention </a:t>
            </a:r>
            <a:r>
              <a:rPr lang="en-US" sz="2400" b="1" dirty="0"/>
              <a:t>b</a:t>
            </a:r>
            <a:r>
              <a:rPr lang="en-US" sz="2400" b="1" dirty="0" smtClean="0"/>
              <a:t>asin $871,717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Dredging</a:t>
            </a:r>
            <a:r>
              <a:rPr lang="en-US" sz="2400" b="1" dirty="0" smtClean="0"/>
              <a:t> – $2,592,420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Contingency</a:t>
            </a:r>
            <a:r>
              <a:rPr lang="en-US" sz="2400" b="1" dirty="0" smtClean="0"/>
              <a:t> - $57,000</a:t>
            </a:r>
          </a:p>
          <a:p>
            <a:pPr marL="285750" lvl="1" indent="-285750">
              <a:buFont typeface="Arial"/>
              <a:buChar char="•"/>
            </a:pPr>
            <a:endParaRPr lang="en-US" dirty="0"/>
          </a:p>
          <a:p>
            <a:pPr marL="0" lvl="1" algn="ctr"/>
            <a:endParaRPr lang="en-US" sz="2000" dirty="0" smtClean="0"/>
          </a:p>
          <a:p>
            <a:pPr marL="285750" lvl="1" indent="-285750">
              <a:buFont typeface="Arial"/>
              <a:buChar char="•"/>
            </a:pPr>
            <a:endParaRPr lang="en-US" dirty="0" smtClean="0"/>
          </a:p>
          <a:p>
            <a:pPr marL="2857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305800" cy="9395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Term </a:t>
            </a:r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Maintenance</a:t>
            </a:r>
            <a:endParaRPr lang="en-US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073275"/>
            <a:ext cx="7772400" cy="324167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Operating expenses – will be used to clean </a:t>
            </a:r>
            <a:r>
              <a:rPr lang="en-US" b="1" dirty="0" smtClean="0">
                <a:solidFill>
                  <a:schemeClr val="tx1"/>
                </a:solidFill>
              </a:rPr>
              <a:t>out trash captured at the south end as needed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 reserve fund will be established from the general fund to clean out the silt retention basin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7" r="15055" b="9628"/>
          <a:stretch/>
        </p:blipFill>
        <p:spPr>
          <a:xfrm>
            <a:off x="-1" y="1"/>
            <a:ext cx="9144001" cy="45619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458200" cy="3537204"/>
          </a:xfrm>
        </p:spPr>
        <p:txBody>
          <a:bodyPr>
            <a:normAutofit/>
          </a:bodyPr>
          <a:lstStyle/>
          <a:p>
            <a:r>
              <a:rPr lang="en-US" sz="103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Financing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212691" y="4629150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Alan Ortbals, DLPOA President</a:t>
            </a:r>
          </a:p>
        </p:txBody>
      </p:sp>
    </p:spTree>
    <p:extLst>
      <p:ext uri="{BB962C8B-B14F-4D97-AF65-F5344CB8AC3E}">
        <p14:creationId xmlns:p14="http://schemas.microsoft.com/office/powerpoint/2010/main" val="1477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anose="020E0502030303020204" pitchFamily="34" charset="0"/>
              </a:rPr>
              <a:t>Financing Alternatives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Special assessment: one, lump sum </a:t>
            </a:r>
            <a:r>
              <a:rPr lang="en-US" sz="2800" b="1" dirty="0" smtClean="0">
                <a:solidFill>
                  <a:schemeClr val="tx1"/>
                </a:solidFill>
              </a:rPr>
              <a:t>payment, financing on your own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en-US" sz="600" b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Bank loan backed by multi-year special assessment – not </a:t>
            </a:r>
            <a:r>
              <a:rPr lang="en-US" sz="2800" b="1" dirty="0" smtClean="0">
                <a:solidFill>
                  <a:schemeClr val="tx1"/>
                </a:solidFill>
              </a:rPr>
              <a:t>available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Special Service Area (SSA)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1"/>
            <a:ext cx="8833449" cy="5333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How a SSA works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" y="1123950"/>
            <a:ext cx="8376249" cy="3733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Special Service Areas are established by a city council pursuant to state law to provide specific services to a specific area</a:t>
            </a:r>
            <a:r>
              <a:rPr lang="en-US" sz="1400" b="1" dirty="0" smtClean="0"/>
              <a:t>:</a:t>
            </a:r>
          </a:p>
          <a:p>
            <a:pPr marL="0" indent="0">
              <a:buNone/>
            </a:pPr>
            <a:endParaRPr lang="en-US" sz="900" b="1" dirty="0" smtClean="0"/>
          </a:p>
          <a:p>
            <a:pPr marL="979488" indent="-225425">
              <a:buFont typeface="Wingdings" panose="05000000000000000000" pitchFamily="2" charset="2"/>
              <a:buChar char="Ø"/>
            </a:pPr>
            <a:r>
              <a:rPr lang="en-US" sz="1800" b="1" dirty="0" smtClean="0"/>
              <a:t>Services are paid for by an additional property tax</a:t>
            </a:r>
          </a:p>
          <a:p>
            <a:pPr marL="754063" indent="0">
              <a:buNone/>
            </a:pPr>
            <a:endParaRPr lang="en-US" sz="1050" b="1" dirty="0" smtClean="0"/>
          </a:p>
          <a:p>
            <a:pPr marL="979488" indent="-225425">
              <a:buFont typeface="Wingdings" panose="05000000000000000000" pitchFamily="2" charset="2"/>
              <a:buChar char="Ø"/>
            </a:pPr>
            <a:r>
              <a:rPr lang="en-US" sz="1800" b="1" dirty="0" smtClean="0"/>
              <a:t>SSA property tax is based on assessed value</a:t>
            </a:r>
          </a:p>
          <a:p>
            <a:pPr marL="754063" indent="0">
              <a:buNone/>
            </a:pPr>
            <a:endParaRPr lang="en-US" sz="1050" b="1" dirty="0" smtClean="0"/>
          </a:p>
          <a:p>
            <a:pPr marL="979488" indent="-225425">
              <a:buFont typeface="Wingdings" panose="05000000000000000000" pitchFamily="2" charset="2"/>
              <a:buChar char="Ø"/>
            </a:pPr>
            <a:r>
              <a:rPr lang="en-US" sz="1800" b="1" dirty="0" smtClean="0"/>
              <a:t>Allows for the sale of bonds to finance designated project</a:t>
            </a:r>
          </a:p>
          <a:p>
            <a:pPr marL="754063" indent="0">
              <a:buNone/>
            </a:pPr>
            <a:endParaRPr lang="en-US" sz="1050" b="1" dirty="0" smtClean="0"/>
          </a:p>
          <a:p>
            <a:pPr marL="979488" indent="-225425">
              <a:buFont typeface="Wingdings" panose="05000000000000000000" pitchFamily="2" charset="2"/>
              <a:buChar char="Ø"/>
            </a:pPr>
            <a:r>
              <a:rPr lang="en-US" sz="1800" b="1" dirty="0" smtClean="0"/>
              <a:t>Tax rate is determined by the county based on tax base and debt service </a:t>
            </a:r>
          </a:p>
          <a:p>
            <a:pPr marL="754063" indent="0">
              <a:buNone/>
            </a:pPr>
            <a:endParaRPr lang="en-US" sz="1050" b="1" dirty="0" smtClean="0"/>
          </a:p>
          <a:p>
            <a:pPr marL="979488" indent="-225425">
              <a:buFont typeface="Wingdings" panose="05000000000000000000" pitchFamily="2" charset="2"/>
              <a:buChar char="Ø"/>
            </a:pPr>
            <a:r>
              <a:rPr lang="en-US" sz="1800" b="1" dirty="0" smtClean="0"/>
              <a:t>SSA tax is on your property tax bill each year until the bonds are retired. Due and payable the same as the rest of your tax bill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9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0955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Advantages of SSA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00150"/>
            <a:ext cx="7408862" cy="3352800"/>
          </a:xfrm>
        </p:spPr>
        <p:txBody>
          <a:bodyPr>
            <a:normAutofit fontScale="92500" lnSpcReduction="10000"/>
          </a:bodyPr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Debt is usually financed over 20 year period, reducing annual outlay for taxpayers</a:t>
            </a:r>
          </a:p>
          <a:p>
            <a:pPr marL="0" lvl="0" indent="0">
              <a:buClrTx/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Generally carry a lower interest rate because the debt is secured by property taxes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SSA taxes are deductible on your federal tax return if the project is to maintain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1750"/>
            <a:ext cx="8229600" cy="939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Estimated SSA Tax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971550"/>
            <a:ext cx="7408862" cy="3810000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Properties in the SSA = 358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Total assessed </a:t>
            </a:r>
            <a:r>
              <a:rPr lang="en-US" sz="2000" b="1" dirty="0">
                <a:solidFill>
                  <a:schemeClr val="tx1"/>
                </a:solidFill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</a:rPr>
              <a:t>alue of the SSA = $24 million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Project cost (bond proceeds) = $4.5 million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Term = 20 years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Interest rate = 4%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Annual debt 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ervice = $328,500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Projected tax </a:t>
            </a:r>
            <a:r>
              <a:rPr lang="en-US" sz="2000" b="1" dirty="0">
                <a:solidFill>
                  <a:schemeClr val="tx1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ate to service debt = .014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Average (mean) assessed </a:t>
            </a:r>
            <a:r>
              <a:rPr lang="en-US" sz="2000" b="1" dirty="0">
                <a:solidFill>
                  <a:schemeClr val="tx1"/>
                </a:solidFill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</a:rPr>
              <a:t>alue = $67,000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Average annual SSA tax = $938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Increase</a:t>
            </a:r>
            <a:r>
              <a:rPr lang="en-US" sz="1800" b="1" dirty="0" smtClean="0">
                <a:solidFill>
                  <a:schemeClr val="tx1"/>
                </a:solidFill>
              </a:rPr>
              <a:t> in your property tax = 20%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77800"/>
            <a:ext cx="8229600" cy="64135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Alternatives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76350"/>
            <a:ext cx="7408862" cy="3200400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Property owners may be able to buy out of the SSA buy making full cash payment up-front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Must maintain contiguity of the SSA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Buy out amount would be based on assessed value of your property</a:t>
            </a:r>
          </a:p>
          <a:p>
            <a:pPr marL="0" indent="0">
              <a:buClrTx/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Moran Economic Development will manage the SSA and buy out process 618-307-9100, keith@morandevelopment.com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1951"/>
            <a:ext cx="7772400" cy="685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Next Steps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00150"/>
            <a:ext cx="6705600" cy="3124200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Members </a:t>
            </a:r>
            <a:r>
              <a:rPr lang="en-US" sz="5100" dirty="0">
                <a:solidFill>
                  <a:schemeClr val="tx1"/>
                </a:solidFill>
              </a:rPr>
              <a:t>v</a:t>
            </a:r>
            <a:r>
              <a:rPr lang="en-US" sz="5100" dirty="0" smtClean="0">
                <a:solidFill>
                  <a:schemeClr val="tx1"/>
                </a:solidFill>
              </a:rPr>
              <a:t>ote on the Special Service Area (SSA)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</a:rPr>
              <a:t>R</a:t>
            </a:r>
            <a:r>
              <a:rPr lang="en-US" sz="5100" dirty="0" smtClean="0">
                <a:solidFill>
                  <a:schemeClr val="tx1"/>
                </a:solidFill>
              </a:rPr>
              <a:t>equest the City establish SSA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City Council must vote to establish SSA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</a:rPr>
              <a:t>F</a:t>
            </a:r>
            <a:r>
              <a:rPr lang="en-US" sz="5100" dirty="0" smtClean="0">
                <a:solidFill>
                  <a:schemeClr val="tx1"/>
                </a:solidFill>
              </a:rPr>
              <a:t>inal engineering and permitting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If everything is approved construction on dewatering facility could begin in the summer of 2017</a:t>
            </a:r>
            <a:endParaRPr lang="en-US" sz="51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4350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12181" r="-495" b="14258"/>
          <a:stretch/>
        </p:blipFill>
        <p:spPr>
          <a:xfrm>
            <a:off x="0" y="0"/>
            <a:ext cx="932283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14" y="819150"/>
            <a:ext cx="8839200" cy="2362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20,369 cubic yards of silt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deposited since the 2015 vote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en-US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7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95805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227810"/>
            <a:ext cx="2719164" cy="6675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n w="1841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AGENDA:</a:t>
            </a:r>
            <a:endParaRPr lang="en-US" dirty="0">
              <a:ln w="18415" cmpd="sng">
                <a:solidFill>
                  <a:schemeClr val="bg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971550"/>
            <a:ext cx="7620000" cy="355836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Welcome, Introductions &amp;  Announcements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Existing Conditions, </a:t>
            </a:r>
            <a:r>
              <a:rPr lang="en-US" sz="2800" b="1" dirty="0">
                <a:solidFill>
                  <a:schemeClr val="tx1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hy it is a Concern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Dredging &amp; Silt Management Plan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Timeline and Budget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Funding Alternatives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 Next Steps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Q </a:t>
            </a:r>
            <a:r>
              <a:rPr lang="en-US" sz="2800" b="1" dirty="0">
                <a:solidFill>
                  <a:schemeClr val="bg1"/>
                </a:solidFill>
              </a:rPr>
              <a:t>&amp; A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04800" y="2038350"/>
            <a:ext cx="8153400" cy="379148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lgae IMG_113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6" b="13031"/>
          <a:stretch/>
        </p:blipFill>
        <p:spPr>
          <a:xfrm>
            <a:off x="0" y="-1731"/>
            <a:ext cx="4658592" cy="4473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0" b="13582"/>
          <a:stretch/>
        </p:blipFill>
        <p:spPr>
          <a:xfrm>
            <a:off x="4658593" y="0"/>
            <a:ext cx="4485408" cy="44715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8004" y="4471517"/>
            <a:ext cx="88392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0" y="4476750"/>
            <a:ext cx="9117204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 we have your support?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629150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1504950"/>
            <a:ext cx="8001000" cy="32766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/>
            <a:r>
              <a:rPr lang="en-US" sz="2400" b="1" dirty="0" smtClean="0">
                <a:solidFill>
                  <a:schemeClr val="tx1"/>
                </a:solidFill>
              </a:rPr>
              <a:t>2005 </a:t>
            </a:r>
            <a:r>
              <a:rPr lang="en-US" sz="2400" b="1" dirty="0">
                <a:solidFill>
                  <a:schemeClr val="tx1"/>
                </a:solidFill>
              </a:rPr>
              <a:t>Cochran Wilkins </a:t>
            </a:r>
            <a:r>
              <a:rPr lang="en-US" sz="2400" b="1" dirty="0" smtClean="0">
                <a:solidFill>
                  <a:schemeClr val="tx1"/>
                </a:solidFill>
              </a:rPr>
              <a:t>designed a Silt Basin but it was not implemented, </a:t>
            </a:r>
          </a:p>
          <a:p>
            <a:pPr marL="0" lvl="1" indent="0">
              <a:buNone/>
            </a:pPr>
            <a:endParaRPr lang="en-US" sz="600" b="1" dirty="0" smtClean="0">
              <a:solidFill>
                <a:schemeClr val="tx1"/>
              </a:solidFill>
            </a:endParaRPr>
          </a:p>
          <a:p>
            <a:pPr marL="274320" lvl="1"/>
            <a:r>
              <a:rPr lang="en-US" sz="2400" b="1" dirty="0" smtClean="0">
                <a:solidFill>
                  <a:schemeClr val="tx1"/>
                </a:solidFill>
              </a:rPr>
              <a:t>2007 </a:t>
            </a:r>
            <a:r>
              <a:rPr lang="en-US" sz="2400" b="1" dirty="0">
                <a:solidFill>
                  <a:schemeClr val="tx1"/>
                </a:solidFill>
              </a:rPr>
              <a:t>Dredging  </a:t>
            </a:r>
            <a:r>
              <a:rPr lang="en-US" sz="2400" b="1" dirty="0" smtClean="0">
                <a:solidFill>
                  <a:schemeClr val="tx1"/>
                </a:solidFill>
              </a:rPr>
              <a:t>plan </a:t>
            </a:r>
            <a:r>
              <a:rPr lang="en-US" sz="2400" b="1" dirty="0">
                <a:solidFill>
                  <a:schemeClr val="tx1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voted </a:t>
            </a:r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own by membership</a:t>
            </a:r>
          </a:p>
          <a:p>
            <a:pPr marL="0" lvl="1" indent="0"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274320" lvl="1"/>
            <a:r>
              <a:rPr lang="en-US" sz="2400" b="1" dirty="0" smtClean="0">
                <a:solidFill>
                  <a:schemeClr val="tx1"/>
                </a:solidFill>
              </a:rPr>
              <a:t>2008 </a:t>
            </a:r>
            <a:r>
              <a:rPr lang="en-US" sz="2400" b="1" dirty="0">
                <a:solidFill>
                  <a:schemeClr val="tx1"/>
                </a:solidFill>
              </a:rPr>
              <a:t>Hurricane Ike </a:t>
            </a:r>
            <a:r>
              <a:rPr lang="en-US" sz="2400" b="1" dirty="0" smtClean="0">
                <a:solidFill>
                  <a:schemeClr val="tx1"/>
                </a:solidFill>
              </a:rPr>
              <a:t>– City rebuilt road and created a mini version of Cochran Wilkins silt basin </a:t>
            </a:r>
            <a:r>
              <a:rPr lang="en-US" sz="2400" b="1" u="sng" dirty="0" smtClean="0">
                <a:solidFill>
                  <a:schemeClr val="tx1"/>
                </a:solidFill>
              </a:rPr>
              <a:t>that is already full</a:t>
            </a:r>
          </a:p>
          <a:p>
            <a:pPr marL="0" lvl="1" indent="0">
              <a:buNone/>
            </a:pPr>
            <a:endParaRPr lang="en-US" sz="900" b="1" dirty="0" smtClean="0">
              <a:solidFill>
                <a:schemeClr val="tx1"/>
              </a:solidFill>
            </a:endParaRPr>
          </a:p>
          <a:p>
            <a:pPr marL="274320" lvl="1"/>
            <a:r>
              <a:rPr lang="en-US" sz="2400" b="1" dirty="0" smtClean="0">
                <a:solidFill>
                  <a:schemeClr val="tx1"/>
                </a:solidFill>
              </a:rPr>
              <a:t>2012 Current </a:t>
            </a:r>
            <a:r>
              <a:rPr lang="en-US" sz="2400" b="1" dirty="0">
                <a:solidFill>
                  <a:schemeClr val="tx1"/>
                </a:solidFill>
              </a:rPr>
              <a:t>Dredging </a:t>
            </a:r>
            <a:r>
              <a:rPr lang="en-US" sz="2400" b="1" dirty="0" smtClean="0">
                <a:solidFill>
                  <a:schemeClr val="tx1"/>
                </a:solidFill>
              </a:rPr>
              <a:t>Plan initiated with </a:t>
            </a:r>
            <a:r>
              <a:rPr lang="en-US" sz="2400" b="1" dirty="0">
                <a:solidFill>
                  <a:schemeClr val="tx1"/>
                </a:solidFill>
              </a:rPr>
              <a:t>Horner &amp; </a:t>
            </a:r>
            <a:r>
              <a:rPr lang="en-US" sz="2400" b="1" dirty="0" smtClean="0">
                <a:solidFill>
                  <a:schemeClr val="tx1"/>
                </a:solidFill>
              </a:rPr>
              <a:t>Schifrin</a:t>
            </a:r>
            <a:endParaRPr lang="en-US" sz="2400" b="1" dirty="0">
              <a:solidFill>
                <a:schemeClr val="tx1"/>
              </a:solidFill>
            </a:endParaRPr>
          </a:p>
          <a:p>
            <a:pPr marL="274320"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74320"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74320"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74320"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133350"/>
            <a:ext cx="7429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 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0553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Since lake was dredged in 1991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93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1950"/>
            <a:ext cx="8839200" cy="9144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Siltation Continues</a:t>
            </a:r>
            <a:endParaRPr lang="en-US" sz="4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4350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381000" y="1200150"/>
            <a:ext cx="8382000" cy="3276600"/>
          </a:xfrm>
        </p:spPr>
        <p:txBody>
          <a:bodyPr>
            <a:noAutofit/>
          </a:bodyPr>
          <a:lstStyle/>
          <a:p>
            <a:r>
              <a:rPr lang="en-US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2005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130,000 cubic 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yards </a:t>
            </a:r>
          </a:p>
          <a:p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needed to be removed</a:t>
            </a:r>
          </a:p>
          <a:p>
            <a:endParaRPr lang="en-US" sz="1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- 150,000 cubic yards </a:t>
            </a:r>
            <a:b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silt need to be removed</a:t>
            </a:r>
            <a:endParaRPr lang="en-US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6" r="15055"/>
          <a:stretch/>
        </p:blipFill>
        <p:spPr>
          <a:xfrm>
            <a:off x="-1" y="-19050"/>
            <a:ext cx="9144001" cy="46138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458200" cy="3537204"/>
          </a:xfrm>
        </p:spPr>
        <p:txBody>
          <a:bodyPr>
            <a:normAutofit/>
          </a:bodyPr>
          <a:lstStyle/>
          <a:p>
            <a:r>
              <a:rPr lang="en-US" sz="103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it Matters</a:t>
            </a:r>
            <a:r>
              <a:rPr lang="en-US" sz="103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103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Subtitle 6"/>
          <p:cNvSpPr txBox="1">
            <a:spLocks/>
          </p:cNvSpPr>
          <p:nvPr/>
        </p:nvSpPr>
        <p:spPr>
          <a:xfrm>
            <a:off x="406958" y="455295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Greg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Brumitt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New Board Member</a:t>
            </a:r>
          </a:p>
        </p:txBody>
      </p:sp>
    </p:spTree>
    <p:extLst>
      <p:ext uri="{BB962C8B-B14F-4D97-AF65-F5344CB8AC3E}">
        <p14:creationId xmlns:p14="http://schemas.microsoft.com/office/powerpoint/2010/main" val="31760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285750"/>
            <a:ext cx="84582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Term Impact of Silt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895350"/>
            <a:ext cx="8305800" cy="3124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2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Lakes have a natural lifespan. Eutrophic or dying lakes are typically:</a:t>
            </a:r>
          </a:p>
          <a:p>
            <a:pPr marL="1147763" lvl="2" indent="-395288">
              <a:buClrTx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Declining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147763" lvl="2" indent="-395288">
              <a:buClrTx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High in phosphorus and nitrates</a:t>
            </a:r>
          </a:p>
          <a:p>
            <a:pPr marL="1147763" lvl="2" indent="-395288">
              <a:buClrTx/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Shallow </a:t>
            </a:r>
            <a:r>
              <a:rPr lang="en-US" sz="2800" dirty="0">
                <a:solidFill>
                  <a:schemeClr val="tx1"/>
                </a:solidFill>
              </a:rPr>
              <a:t>with thick murky </a:t>
            </a:r>
            <a:r>
              <a:rPr lang="en-US" sz="2800" dirty="0" smtClean="0">
                <a:solidFill>
                  <a:schemeClr val="tx1"/>
                </a:solidFill>
              </a:rPr>
              <a:t>bottoms</a:t>
            </a:r>
          </a:p>
          <a:p>
            <a:pPr marL="1147763" lvl="2" indent="-395288"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Filled with aquatic </a:t>
            </a:r>
            <a:r>
              <a:rPr lang="en-US" sz="2800" dirty="0" smtClean="0">
                <a:solidFill>
                  <a:schemeClr val="tx1"/>
                </a:solidFill>
              </a:rPr>
              <a:t>plants</a:t>
            </a:r>
          </a:p>
          <a:p>
            <a:pPr marL="233363" lvl="2" indent="0">
              <a:buClrTx/>
              <a:buNone/>
            </a:pPr>
            <a:endParaRPr lang="en-US" sz="900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4350"/>
            <a:ext cx="2048267" cy="53814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9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304800" y="2038350"/>
            <a:ext cx="8153400" cy="379148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05350"/>
            <a:ext cx="1371600" cy="36036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76200" sx="1000" sy="1000" algn="tl" rotWithShape="0">
              <a:srgbClr val="000000"/>
            </a:outerShdw>
          </a:effectLst>
        </p:spPr>
      </p:pic>
      <p:pic>
        <p:nvPicPr>
          <p:cNvPr id="5" name="Picture 4" descr="algae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12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014413"/>
            <a:ext cx="582311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33350"/>
            <a:ext cx="8686800" cy="640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Phosphorus in Dunlap Lake is . . . </a:t>
            </a:r>
            <a:endParaRPr lang="en-US" sz="4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HIGHER THAN</a:t>
            </a:r>
          </a:p>
          <a:p>
            <a:pPr algn="l"/>
            <a:endParaRPr lang="en-US" sz="12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Holiday Shores</a:t>
            </a:r>
          </a:p>
          <a:p>
            <a:pPr algn="l"/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Cougar Lake </a:t>
            </a:r>
          </a:p>
          <a:p>
            <a:pPr algn="l"/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Frank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Holten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State Park Lake</a:t>
            </a:r>
          </a:p>
          <a:p>
            <a:pPr algn="l"/>
            <a:endParaRPr lang="en-US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 smtClean="0">
                <a:ln w="18415" cmpd="sng">
                  <a:solidFill>
                    <a:srgbClr val="990000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PUT TOGETHER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095750"/>
            <a:ext cx="83058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96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24522" r="20388" b="5825"/>
          <a:stretch/>
        </p:blipFill>
        <p:spPr>
          <a:xfrm>
            <a:off x="0" y="-95250"/>
            <a:ext cx="9144000" cy="4725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335081"/>
          </a:xfrm>
        </p:spPr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Lake Siltation Progression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 Time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30197"/>
            <a:ext cx="90678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Design Graphics by Andy Leek – Building Chair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2233f9f468e3e735824131b2fcbeec9a2d9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5390</TotalTime>
  <Words>988</Words>
  <Application>Microsoft Office PowerPoint</Application>
  <PresentationFormat>On-screen Show (16:9)</PresentationFormat>
  <Paragraphs>174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PowerPoint Presentation</vt:lpstr>
      <vt:lpstr>DREDGING PROPOSAL + SILT MANAGEMENT PLAN</vt:lpstr>
      <vt:lpstr>PowerPoint Presentation</vt:lpstr>
      <vt:lpstr>PowerPoint Presentation</vt:lpstr>
      <vt:lpstr>Siltation Continues</vt:lpstr>
      <vt:lpstr>Why it Matters </vt:lpstr>
      <vt:lpstr>PowerPoint Presentation</vt:lpstr>
      <vt:lpstr>PowerPoint Presentation</vt:lpstr>
      <vt:lpstr>Lake Siltation Progression  over Time </vt:lpstr>
      <vt:lpstr>PowerPoint Presentation</vt:lpstr>
      <vt:lpstr>PowerPoint Presentation</vt:lpstr>
      <vt:lpstr>PowerPoint Presentation</vt:lpstr>
      <vt:lpstr>Dredging Plan </vt:lpstr>
      <vt:lpstr>PowerPoint Presentation</vt:lpstr>
      <vt:lpstr>Dredging and  Siltation Plan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Maintenance</vt:lpstr>
      <vt:lpstr>Financing</vt:lpstr>
      <vt:lpstr>Financing Alternatives</vt:lpstr>
      <vt:lpstr>PowerPoint Presentation</vt:lpstr>
      <vt:lpstr>Advantages of SSA</vt:lpstr>
      <vt:lpstr>Estimated SSA Tax</vt:lpstr>
      <vt:lpstr>Individual Alternatives</vt:lpstr>
      <vt:lpstr>Next Steps?</vt:lpstr>
      <vt:lpstr>   20,369 cubic yards of silt  deposited since the 2015 vote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Leek, Andy</dc:creator>
  <cp:lastModifiedBy>CG</cp:lastModifiedBy>
  <cp:revision>202</cp:revision>
  <dcterms:created xsi:type="dcterms:W3CDTF">2016-05-05T17:15:43Z</dcterms:created>
  <dcterms:modified xsi:type="dcterms:W3CDTF">2016-05-18T23:31:40Z</dcterms:modified>
</cp:coreProperties>
</file>